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56" r:id="rId6"/>
    <p:sldId id="262" r:id="rId7"/>
    <p:sldId id="265" r:id="rId8"/>
    <p:sldId id="264" r:id="rId9"/>
    <p:sldId id="267" r:id="rId10"/>
    <p:sldId id="268" r:id="rId11"/>
    <p:sldId id="270" r:id="rId12"/>
    <p:sldId id="269"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29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24CBE7-1EB9-48C5-8DD3-CE7273ED07C4}"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322835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4CBE7-1EB9-48C5-8DD3-CE7273ED07C4}"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1868642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4CBE7-1EB9-48C5-8DD3-CE7273ED07C4}"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3910730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4CBE7-1EB9-48C5-8DD3-CE7273ED07C4}"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105063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24CBE7-1EB9-48C5-8DD3-CE7273ED07C4}" type="datetimeFigureOut">
              <a:rPr lang="en-US" smtClean="0"/>
              <a:t>5/23/2018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1726678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24CBE7-1EB9-48C5-8DD3-CE7273ED07C4}"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334176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4CBE7-1EB9-48C5-8DD3-CE7273ED07C4}" type="datetimeFigureOut">
              <a:rPr lang="en-US" smtClean="0"/>
              <a:t>5/23/2018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1145056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24CBE7-1EB9-48C5-8DD3-CE7273ED07C4}" type="datetimeFigureOut">
              <a:rPr lang="en-US" smtClean="0"/>
              <a:t>5/23/2018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414156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4CBE7-1EB9-48C5-8DD3-CE7273ED07C4}" type="datetimeFigureOut">
              <a:rPr lang="en-US" smtClean="0"/>
              <a:t>5/23/2018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668788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4CBE7-1EB9-48C5-8DD3-CE7273ED07C4}"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876583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4CBE7-1EB9-48C5-8DD3-CE7273ED07C4}" type="datetimeFigureOut">
              <a:rPr lang="en-US" smtClean="0"/>
              <a:t>5/23/2018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EADC6E-B6E5-4B05-BEC0-7E63F03296C7}" type="slidenum">
              <a:rPr lang="en-US" smtClean="0"/>
              <a:t>‹#›</a:t>
            </a:fld>
            <a:endParaRPr lang="en-US"/>
          </a:p>
        </p:txBody>
      </p:sp>
    </p:spTree>
    <p:extLst>
      <p:ext uri="{BB962C8B-B14F-4D97-AF65-F5344CB8AC3E}">
        <p14:creationId xmlns:p14="http://schemas.microsoft.com/office/powerpoint/2010/main" val="4144558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4CBE7-1EB9-48C5-8DD3-CE7273ED07C4}" type="datetimeFigureOut">
              <a:rPr lang="en-US" smtClean="0"/>
              <a:t>5/23/2018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ADC6E-B6E5-4B05-BEC0-7E63F03296C7}" type="slidenum">
              <a:rPr lang="en-US" smtClean="0"/>
              <a:t>‹#›</a:t>
            </a:fld>
            <a:endParaRPr lang="en-US"/>
          </a:p>
        </p:txBody>
      </p:sp>
    </p:spTree>
    <p:extLst>
      <p:ext uri="{BB962C8B-B14F-4D97-AF65-F5344CB8AC3E}">
        <p14:creationId xmlns:p14="http://schemas.microsoft.com/office/powerpoint/2010/main" val="1042520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447800"/>
            <a:ext cx="7696200" cy="2523768"/>
          </a:xfrm>
          <a:prstGeom prst="rect">
            <a:avLst/>
          </a:prstGeom>
          <a:noFill/>
        </p:spPr>
        <p:txBody>
          <a:bodyPr wrap="square" rtlCol="0">
            <a:spAutoFit/>
          </a:bodyPr>
          <a:lstStyle/>
          <a:p>
            <a:pPr algn="ctr"/>
            <a:r>
              <a:rPr lang="en-US" sz="3200" b="1" dirty="0"/>
              <a:t>Moon Direct:</a:t>
            </a:r>
            <a:br>
              <a:rPr lang="en-US" sz="3200" b="1" dirty="0"/>
            </a:br>
            <a:r>
              <a:rPr lang="en-US" b="1" dirty="0"/>
              <a:t> A Coherent and Cost-Effective Plan to Enable Lunar Exploration and Development </a:t>
            </a:r>
          </a:p>
          <a:p>
            <a:pPr algn="ctr"/>
            <a:r>
              <a:rPr lang="en-US" b="1" dirty="0"/>
              <a:t> </a:t>
            </a:r>
          </a:p>
          <a:p>
            <a:pPr algn="ctr"/>
            <a:r>
              <a:rPr lang="en-US" b="1" dirty="0"/>
              <a:t>Robert </a:t>
            </a:r>
            <a:r>
              <a:rPr lang="en-US" b="1" dirty="0" err="1"/>
              <a:t>Zubrin</a:t>
            </a:r>
            <a:endParaRPr lang="en-US" b="1" dirty="0"/>
          </a:p>
          <a:p>
            <a:pPr algn="ctr"/>
            <a:r>
              <a:rPr lang="en-US" b="1" dirty="0"/>
              <a:t>Pioneer Astronautics</a:t>
            </a:r>
          </a:p>
          <a:p>
            <a:pPr algn="ctr"/>
            <a:r>
              <a:rPr lang="en-US" b="1" dirty="0"/>
              <a:t>11111 W. 8</a:t>
            </a:r>
            <a:r>
              <a:rPr lang="en-US" b="1" baseline="30000" dirty="0"/>
              <a:t>th</a:t>
            </a:r>
            <a:r>
              <a:rPr lang="en-US" b="1" dirty="0"/>
              <a:t> Ave. unit A</a:t>
            </a:r>
          </a:p>
          <a:p>
            <a:pPr algn="ctr"/>
            <a:r>
              <a:rPr lang="en-US" b="1" dirty="0"/>
              <a:t>Lakewood, CO 80215</a:t>
            </a:r>
          </a:p>
        </p:txBody>
      </p:sp>
    </p:spTree>
    <p:extLst>
      <p:ext uri="{BB962C8B-B14F-4D97-AF65-F5344CB8AC3E}">
        <p14:creationId xmlns:p14="http://schemas.microsoft.com/office/powerpoint/2010/main" val="695179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646331"/>
          </a:xfrm>
          <a:prstGeom prst="rect">
            <a:avLst/>
          </a:prstGeom>
        </p:spPr>
        <p:txBody>
          <a:bodyPr wrap="square">
            <a:spAutoFit/>
          </a:bodyPr>
          <a:lstStyle/>
          <a:p>
            <a:endParaRPr lang="en-US" dirty="0"/>
          </a:p>
          <a:p>
            <a:endParaRPr lang="en-US" dirty="0"/>
          </a:p>
        </p:txBody>
      </p:sp>
      <p:sp>
        <p:nvSpPr>
          <p:cNvPr id="3" name="TextBox 2"/>
          <p:cNvSpPr txBox="1"/>
          <p:nvPr/>
        </p:nvSpPr>
        <p:spPr>
          <a:xfrm>
            <a:off x="304800" y="381000"/>
            <a:ext cx="7807187" cy="1015663"/>
          </a:xfrm>
          <a:prstGeom prst="rect">
            <a:avLst/>
          </a:prstGeom>
          <a:noFill/>
        </p:spPr>
        <p:txBody>
          <a:bodyPr wrap="square" rtlCol="0">
            <a:spAutoFit/>
          </a:bodyPr>
          <a:lstStyle/>
          <a:p>
            <a:r>
              <a:rPr lang="en-US" sz="2400" b="1" u="sng" dirty="0" smtClean="0"/>
              <a:t>Phase 3</a:t>
            </a:r>
            <a:endParaRPr lang="en-US" sz="2400" dirty="0"/>
          </a:p>
          <a:p>
            <a:r>
              <a:rPr lang="en-US" dirty="0"/>
              <a:t> </a:t>
            </a:r>
          </a:p>
          <a:p>
            <a:endParaRPr lang="en-US" dirty="0"/>
          </a:p>
        </p:txBody>
      </p:sp>
      <p:sp>
        <p:nvSpPr>
          <p:cNvPr id="4" name="Rectangle 3"/>
          <p:cNvSpPr/>
          <p:nvPr/>
        </p:nvSpPr>
        <p:spPr>
          <a:xfrm>
            <a:off x="228600" y="842665"/>
            <a:ext cx="8686800" cy="5909310"/>
          </a:xfrm>
          <a:prstGeom prst="rect">
            <a:avLst/>
          </a:prstGeom>
        </p:spPr>
        <p:txBody>
          <a:bodyPr wrap="square">
            <a:spAutoFit/>
          </a:bodyPr>
          <a:lstStyle/>
          <a:p>
            <a:r>
              <a:rPr lang="en-US" b="1" dirty="0"/>
              <a:t>Until lunar propellant production is operational, each mission that follows will require just one $120 million Falcon Heavy and one $60 million Falcon 9 to accomplish. </a:t>
            </a:r>
            <a:endParaRPr lang="en-US" b="1" dirty="0" smtClean="0"/>
          </a:p>
          <a:p>
            <a:endParaRPr lang="en-US" b="1" dirty="0"/>
          </a:p>
          <a:p>
            <a:r>
              <a:rPr lang="en-US" b="1" dirty="0" smtClean="0"/>
              <a:t>As </a:t>
            </a:r>
            <a:r>
              <a:rPr lang="en-US" b="1" dirty="0"/>
              <a:t>soon as propellant production is operational, however, crews will be able to fly back to the Moon in a LEV refueled with 6 tons of propellant in LEO, </a:t>
            </a:r>
            <a:r>
              <a:rPr lang="en-US" b="1" i="1" dirty="0"/>
              <a:t>allowing recurring missions to be done with just a single Falcon 9 launch each.</a:t>
            </a:r>
            <a:r>
              <a:rPr lang="en-US" b="1" dirty="0"/>
              <a:t> </a:t>
            </a:r>
            <a:endParaRPr lang="en-US" b="1" dirty="0" smtClean="0"/>
          </a:p>
          <a:p>
            <a:endParaRPr lang="en-US" b="1" dirty="0"/>
          </a:p>
          <a:p>
            <a:r>
              <a:rPr lang="en-US" b="1" dirty="0"/>
              <a:t>O</a:t>
            </a:r>
            <a:r>
              <a:rPr lang="en-US" b="1" dirty="0" smtClean="0"/>
              <a:t>nce </a:t>
            </a:r>
            <a:r>
              <a:rPr lang="en-US" b="1" dirty="0"/>
              <a:t>the base is well-established, there will be little reason not to extend surface stays to 4 months or more. </a:t>
            </a:r>
            <a:r>
              <a:rPr lang="en-US" b="1" dirty="0"/>
              <a:t> </a:t>
            </a:r>
            <a:r>
              <a:rPr lang="en-US" b="1" dirty="0" smtClean="0"/>
              <a:t>So</a:t>
            </a:r>
            <a:r>
              <a:rPr lang="en-US" b="1" dirty="0"/>
              <a:t>, assuming that the program hardware purchases will roughly equal its launch costs, we should be able to sustain a permanently occupied lunar base at an ongoing yearly cost of less than $400 million. This is less than 2 percent of NASA’s current budget.</a:t>
            </a:r>
          </a:p>
          <a:p>
            <a:r>
              <a:rPr lang="en-US" b="1" dirty="0"/>
              <a:t> </a:t>
            </a:r>
          </a:p>
          <a:p>
            <a:r>
              <a:rPr lang="en-US" b="1" dirty="0"/>
              <a:t>As noted, the astronauts will not be limited to exploring the local region around the base. Refueled with hydrogen and oxygen, the same LEV spacecraft used to travel to the Moon and back can be used to fly from the base to nearly anywhere else on the Moon, land, provide onsite housing for an exploration sortie crew, and then return them to the base. </a:t>
            </a:r>
            <a:endParaRPr lang="en-US" b="1" dirty="0" smtClean="0"/>
          </a:p>
          <a:p>
            <a:endParaRPr lang="en-US" b="1" dirty="0"/>
          </a:p>
          <a:p>
            <a:r>
              <a:rPr lang="en-US" b="1" dirty="0" smtClean="0"/>
              <a:t>We </a:t>
            </a:r>
            <a:r>
              <a:rPr lang="en-US" b="1" dirty="0"/>
              <a:t>won’t just be getting a local outpost: we’ll be getting complete global access to an entire world.</a:t>
            </a:r>
          </a:p>
          <a:p>
            <a:r>
              <a:rPr lang="en-US" b="1" dirty="0"/>
              <a:t> </a:t>
            </a:r>
          </a:p>
        </p:txBody>
      </p:sp>
    </p:spTree>
    <p:extLst>
      <p:ext uri="{BB962C8B-B14F-4D97-AF65-F5344CB8AC3E}">
        <p14:creationId xmlns:p14="http://schemas.microsoft.com/office/powerpoint/2010/main" val="3389483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5800" y="381000"/>
            <a:ext cx="7426187" cy="1015663"/>
          </a:xfrm>
          <a:prstGeom prst="rect">
            <a:avLst/>
          </a:prstGeom>
          <a:noFill/>
        </p:spPr>
        <p:txBody>
          <a:bodyPr wrap="square" rtlCol="0">
            <a:spAutoFit/>
          </a:bodyPr>
          <a:lstStyle/>
          <a:p>
            <a:r>
              <a:rPr lang="en-US" sz="2400" b="1" u="sng" dirty="0" smtClean="0"/>
              <a:t>Alternative Options</a:t>
            </a:r>
            <a:endParaRPr lang="en-US" sz="2400" dirty="0"/>
          </a:p>
          <a:p>
            <a:r>
              <a:rPr lang="en-US" dirty="0"/>
              <a:t> </a:t>
            </a:r>
          </a:p>
          <a:p>
            <a:endParaRPr lang="en-US" dirty="0"/>
          </a:p>
        </p:txBody>
      </p:sp>
      <p:sp>
        <p:nvSpPr>
          <p:cNvPr id="6" name="TextBox 5"/>
          <p:cNvSpPr txBox="1"/>
          <p:nvPr/>
        </p:nvSpPr>
        <p:spPr>
          <a:xfrm>
            <a:off x="599662" y="990599"/>
            <a:ext cx="8382000" cy="4031873"/>
          </a:xfrm>
          <a:prstGeom prst="rect">
            <a:avLst/>
          </a:prstGeom>
          <a:noFill/>
        </p:spPr>
        <p:txBody>
          <a:bodyPr wrap="square" rtlCol="0">
            <a:spAutoFit/>
          </a:bodyPr>
          <a:lstStyle/>
          <a:p>
            <a:r>
              <a:rPr lang="en-US" sz="1600" b="1" dirty="0"/>
              <a:t>We consider five alternative mission modes.  These are:</a:t>
            </a:r>
          </a:p>
          <a:p>
            <a:endParaRPr lang="en-US" sz="1600" b="1" dirty="0"/>
          </a:p>
          <a:p>
            <a:r>
              <a:rPr lang="en-US" sz="1600" b="1" dirty="0"/>
              <a:t>A.	Program of Record: First construct a Lunar Orbit Gateway (LOG), and then use it as a node to send the Orion spacecraft to low lunar orbit (LLO), and then conduct the mission to the surface via LOR, with a LEV type vehicle going from LLO to the lunar surface (LS) and back. Orion then returns the crew to </a:t>
            </a:r>
            <a:r>
              <a:rPr lang="en-US" sz="1600" b="1" dirty="0" err="1"/>
              <a:t>aeroentry</a:t>
            </a:r>
            <a:r>
              <a:rPr lang="en-US" sz="1600" b="1" dirty="0"/>
              <a:t> at Earth</a:t>
            </a:r>
          </a:p>
          <a:p>
            <a:endParaRPr lang="en-US" sz="1600" b="1" dirty="0"/>
          </a:p>
          <a:p>
            <a:r>
              <a:rPr lang="en-US" sz="1600" b="1" dirty="0"/>
              <a:t>B.	LOR-Orion: Same as option B, except no LOG is constructed.</a:t>
            </a:r>
          </a:p>
          <a:p>
            <a:endParaRPr lang="en-US" sz="1600" b="1" dirty="0"/>
          </a:p>
          <a:p>
            <a:r>
              <a:rPr lang="en-US" sz="1600" b="1" dirty="0"/>
              <a:t>C.	LOR-Dragon: Same as option C, except a Dragon is used instead of Orion.</a:t>
            </a:r>
          </a:p>
          <a:p>
            <a:endParaRPr lang="en-US" sz="1600" b="1" dirty="0"/>
          </a:p>
          <a:p>
            <a:pPr marL="342900" indent="-342900">
              <a:buAutoNum type="alphaUcPeriod" startAt="4"/>
            </a:pPr>
            <a:r>
              <a:rPr lang="en-US" sz="1600" b="1" dirty="0" smtClean="0"/>
              <a:t>            Direct </a:t>
            </a:r>
            <a:r>
              <a:rPr lang="en-US" sz="1600" b="1" dirty="0"/>
              <a:t>Return: Dragon delivered to surface. Dragon flies directly back to TEI, </a:t>
            </a:r>
            <a:r>
              <a:rPr lang="en-US" sz="1600" b="1" dirty="0" err="1" smtClean="0"/>
              <a:t>aeroentry</a:t>
            </a:r>
            <a:endParaRPr lang="en-US" sz="1600" b="1" dirty="0" smtClean="0"/>
          </a:p>
          <a:p>
            <a:pPr marL="342900" indent="-342900">
              <a:buAutoNum type="alphaUcPeriod" startAt="4"/>
            </a:pPr>
            <a:endParaRPr lang="en-US" sz="1600" b="1" dirty="0" smtClean="0"/>
          </a:p>
          <a:p>
            <a:pPr marL="342900" indent="-342900">
              <a:buAutoNum type="alphaUcPeriod" startAt="4"/>
            </a:pPr>
            <a:r>
              <a:rPr lang="en-US" sz="1600" b="1" dirty="0" smtClean="0"/>
              <a:t>             EOR </a:t>
            </a:r>
            <a:r>
              <a:rPr lang="en-US" sz="1600" b="1" dirty="0"/>
              <a:t>(Moon Direct): Crew to orbit in Dragon. Goes to Moon in LEV. </a:t>
            </a:r>
            <a:endParaRPr lang="en-US" sz="1600" b="1" dirty="0" smtClean="0"/>
          </a:p>
          <a:p>
            <a:r>
              <a:rPr lang="en-US" sz="1600" b="1" dirty="0"/>
              <a:t>	</a:t>
            </a:r>
            <a:r>
              <a:rPr lang="en-US" sz="1600" b="1" dirty="0" smtClean="0"/>
              <a:t>Direct </a:t>
            </a:r>
            <a:r>
              <a:rPr lang="en-US" sz="1600" b="1" dirty="0"/>
              <a:t>return to rendezvous with capsule in Earth orbit.</a:t>
            </a:r>
          </a:p>
          <a:p>
            <a:endParaRPr lang="en-US" sz="1600" b="1" dirty="0"/>
          </a:p>
        </p:txBody>
      </p:sp>
    </p:spTree>
    <p:extLst>
      <p:ext uri="{BB962C8B-B14F-4D97-AF65-F5344CB8AC3E}">
        <p14:creationId xmlns:p14="http://schemas.microsoft.com/office/powerpoint/2010/main" val="258237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9662" y="381000"/>
            <a:ext cx="7512325" cy="1015663"/>
          </a:xfrm>
          <a:prstGeom prst="rect">
            <a:avLst/>
          </a:prstGeom>
          <a:noFill/>
        </p:spPr>
        <p:txBody>
          <a:bodyPr wrap="square" rtlCol="0">
            <a:spAutoFit/>
          </a:bodyPr>
          <a:lstStyle/>
          <a:p>
            <a:r>
              <a:rPr lang="en-US" sz="2400" b="1" u="sng" dirty="0" smtClean="0"/>
              <a:t>Comparison of Options</a:t>
            </a:r>
            <a:endParaRPr lang="en-US" sz="2400" dirty="0"/>
          </a:p>
          <a:p>
            <a:r>
              <a:rPr lang="en-US" dirty="0"/>
              <a:t> </a:t>
            </a:r>
          </a:p>
          <a:p>
            <a:endParaRPr lang="en-US" dirty="0"/>
          </a:p>
        </p:txBody>
      </p:sp>
      <p:sp>
        <p:nvSpPr>
          <p:cNvPr id="6" name="TextBox 5"/>
          <p:cNvSpPr txBox="1"/>
          <p:nvPr/>
        </p:nvSpPr>
        <p:spPr>
          <a:xfrm>
            <a:off x="599662" y="990599"/>
            <a:ext cx="8382000" cy="3046988"/>
          </a:xfrm>
          <a:prstGeom prst="rect">
            <a:avLst/>
          </a:prstGeom>
          <a:noFill/>
        </p:spPr>
        <p:txBody>
          <a:bodyPr wrap="square" rtlCol="0">
            <a:spAutoFit/>
          </a:bodyPr>
          <a:lstStyle/>
          <a:p>
            <a:r>
              <a:rPr lang="en-US" sz="1600" b="1" u="sng" dirty="0" smtClean="0"/>
              <a:t>Option</a:t>
            </a:r>
            <a:r>
              <a:rPr lang="en-US" sz="1600" b="1" dirty="0"/>
              <a:t>	</a:t>
            </a:r>
            <a:r>
              <a:rPr lang="en-US" sz="1600" b="1" dirty="0" smtClean="0"/>
              <a:t>	</a:t>
            </a:r>
            <a:r>
              <a:rPr lang="en-US" sz="1600" b="1" u="sng" dirty="0" smtClean="0"/>
              <a:t>A</a:t>
            </a:r>
            <a:r>
              <a:rPr lang="en-US" sz="1600" b="1" u="sng" dirty="0"/>
              <a:t>. LOG</a:t>
            </a:r>
            <a:r>
              <a:rPr lang="en-US" sz="1600" b="1" dirty="0"/>
              <a:t>    </a:t>
            </a:r>
            <a:r>
              <a:rPr lang="en-US" sz="1600" b="1" u="sng" dirty="0"/>
              <a:t>B. LOR-Orion</a:t>
            </a:r>
            <a:r>
              <a:rPr lang="en-US" sz="1600" b="1" dirty="0"/>
              <a:t>    </a:t>
            </a:r>
            <a:r>
              <a:rPr lang="en-US" sz="1600" b="1" u="sng" dirty="0"/>
              <a:t>C.LOR-Dragon</a:t>
            </a:r>
            <a:r>
              <a:rPr lang="en-US" sz="1600" b="1" dirty="0"/>
              <a:t>    </a:t>
            </a:r>
            <a:r>
              <a:rPr lang="en-US" sz="1600" b="1" u="sng" dirty="0"/>
              <a:t>D. Direct Return</a:t>
            </a:r>
            <a:r>
              <a:rPr lang="en-US" sz="1600" b="1" dirty="0"/>
              <a:t>   </a:t>
            </a:r>
            <a:r>
              <a:rPr lang="en-US" sz="1600" b="1" u="sng" dirty="0"/>
              <a:t> E. </a:t>
            </a:r>
            <a:r>
              <a:rPr lang="en-US" sz="1600" b="1" u="sng" dirty="0" smtClean="0"/>
              <a:t>Moon </a:t>
            </a:r>
            <a:r>
              <a:rPr lang="en-US" sz="1600" b="1" u="sng" dirty="0"/>
              <a:t>Direct</a:t>
            </a:r>
            <a:r>
              <a:rPr lang="en-US" sz="1600" b="1" dirty="0"/>
              <a:t>	</a:t>
            </a:r>
          </a:p>
          <a:p>
            <a:r>
              <a:rPr lang="en-US" sz="1600" b="1" dirty="0" err="1"/>
              <a:t>Ph</a:t>
            </a:r>
            <a:r>
              <a:rPr lang="en-US" sz="1600" b="1" dirty="0"/>
              <a:t> 1 IMLEO 	240	</a:t>
            </a:r>
            <a:r>
              <a:rPr lang="en-US" sz="1600" b="1" dirty="0" smtClean="0"/>
              <a:t>120</a:t>
            </a:r>
            <a:r>
              <a:rPr lang="en-US" sz="1600" b="1" dirty="0"/>
              <a:t>	</a:t>
            </a:r>
            <a:r>
              <a:rPr lang="en-US" sz="1600" b="1" dirty="0" smtClean="0"/>
              <a:t>	120</a:t>
            </a:r>
            <a:r>
              <a:rPr lang="en-US" sz="1600" b="1" dirty="0"/>
              <a:t>	</a:t>
            </a:r>
            <a:r>
              <a:rPr lang="en-US" sz="1600" b="1" dirty="0" smtClean="0"/>
              <a:t>120</a:t>
            </a:r>
            <a:r>
              <a:rPr lang="en-US" sz="1600" b="1" dirty="0"/>
              <a:t>		120</a:t>
            </a:r>
          </a:p>
          <a:p>
            <a:endParaRPr lang="en-US" sz="1600" b="1" dirty="0" smtClean="0"/>
          </a:p>
          <a:p>
            <a:r>
              <a:rPr lang="en-US" sz="1600" b="1" dirty="0" err="1" smtClean="0"/>
              <a:t>Ph</a:t>
            </a:r>
            <a:r>
              <a:rPr lang="en-US" sz="1600" b="1" dirty="0" smtClean="0"/>
              <a:t> </a:t>
            </a:r>
            <a:r>
              <a:rPr lang="en-US" sz="1600" b="1" dirty="0"/>
              <a:t>2 IMLEO	126	</a:t>
            </a:r>
            <a:r>
              <a:rPr lang="en-US" sz="1600" b="1" dirty="0" smtClean="0"/>
              <a:t>126</a:t>
            </a:r>
            <a:r>
              <a:rPr lang="en-US" sz="1600" b="1" dirty="0"/>
              <a:t>		56	</a:t>
            </a:r>
            <a:r>
              <a:rPr lang="en-US" sz="1600" b="1" dirty="0" smtClean="0"/>
              <a:t>120</a:t>
            </a:r>
            <a:r>
              <a:rPr lang="en-US" sz="1600" b="1" dirty="0"/>
              <a:t>		68</a:t>
            </a:r>
          </a:p>
          <a:p>
            <a:endParaRPr lang="en-US" sz="1600" b="1" dirty="0" smtClean="0"/>
          </a:p>
          <a:p>
            <a:r>
              <a:rPr lang="en-US" sz="1600" b="1" u="sng" dirty="0" err="1" smtClean="0"/>
              <a:t>Ph</a:t>
            </a:r>
            <a:r>
              <a:rPr lang="en-US" sz="1600" b="1" u="sng" dirty="0" smtClean="0"/>
              <a:t> </a:t>
            </a:r>
            <a:r>
              <a:rPr lang="en-US" sz="1600" b="1" u="sng" dirty="0"/>
              <a:t>3 IMLEO	110	</a:t>
            </a:r>
            <a:r>
              <a:rPr lang="en-US" sz="1600" b="1" u="sng" dirty="0" smtClean="0"/>
              <a:t>110</a:t>
            </a:r>
            <a:r>
              <a:rPr lang="en-US" sz="1600" b="1" u="sng" dirty="0"/>
              <a:t>		40	</a:t>
            </a:r>
            <a:r>
              <a:rPr lang="en-US" sz="1600" b="1" u="sng" dirty="0" smtClean="0"/>
              <a:t>53</a:t>
            </a:r>
            <a:r>
              <a:rPr lang="en-US" sz="1600" b="1" u="sng" dirty="0"/>
              <a:t>		14</a:t>
            </a:r>
          </a:p>
          <a:p>
            <a:endParaRPr lang="en-US" sz="1600" b="1" dirty="0" smtClean="0"/>
          </a:p>
          <a:p>
            <a:r>
              <a:rPr lang="en-US" sz="1600" b="1" u="sng" dirty="0" smtClean="0"/>
              <a:t>Total </a:t>
            </a:r>
            <a:r>
              <a:rPr lang="en-US" sz="1600" b="1" u="sng" dirty="0"/>
              <a:t>IMLEO	2692	</a:t>
            </a:r>
            <a:r>
              <a:rPr lang="en-US" sz="1600" b="1" u="sng" dirty="0" smtClean="0"/>
              <a:t>2572</a:t>
            </a:r>
            <a:r>
              <a:rPr lang="en-US" sz="1600" b="1" u="sng" dirty="0"/>
              <a:t>		1032	</a:t>
            </a:r>
            <a:r>
              <a:rPr lang="en-US" sz="1600" b="1" u="sng" dirty="0" smtClean="0"/>
              <a:t>1300</a:t>
            </a:r>
            <a:r>
              <a:rPr lang="en-US" sz="1600" b="1" u="sng" dirty="0"/>
              <a:t>		536</a:t>
            </a:r>
          </a:p>
          <a:p>
            <a:endParaRPr lang="en-US" sz="1600" b="1" dirty="0" smtClean="0"/>
          </a:p>
          <a:p>
            <a:r>
              <a:rPr lang="en-US" sz="1600" b="1" dirty="0" smtClean="0"/>
              <a:t>Surface </a:t>
            </a:r>
            <a:r>
              <a:rPr lang="en-US" sz="1600" b="1" dirty="0"/>
              <a:t>% Access	3	</a:t>
            </a:r>
            <a:r>
              <a:rPr lang="en-US" sz="1600" b="1" dirty="0" smtClean="0"/>
              <a:t>3</a:t>
            </a:r>
            <a:r>
              <a:rPr lang="en-US" sz="1600" b="1" dirty="0"/>
              <a:t>		3	</a:t>
            </a:r>
            <a:r>
              <a:rPr lang="en-US" sz="1600" b="1" dirty="0" smtClean="0"/>
              <a:t>42</a:t>
            </a:r>
            <a:r>
              <a:rPr lang="en-US" sz="1600" b="1" dirty="0"/>
              <a:t>		42</a:t>
            </a:r>
          </a:p>
          <a:p>
            <a:endParaRPr lang="en-US" sz="1600" b="1" u="sng" dirty="0"/>
          </a:p>
        </p:txBody>
      </p:sp>
    </p:spTree>
    <p:extLst>
      <p:ext uri="{BB962C8B-B14F-4D97-AF65-F5344CB8AC3E}">
        <p14:creationId xmlns:p14="http://schemas.microsoft.com/office/powerpoint/2010/main" val="2627342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2" y="381000"/>
            <a:ext cx="7502386" cy="1015663"/>
          </a:xfrm>
          <a:prstGeom prst="rect">
            <a:avLst/>
          </a:prstGeom>
          <a:noFill/>
        </p:spPr>
        <p:txBody>
          <a:bodyPr wrap="square" rtlCol="0">
            <a:spAutoFit/>
          </a:bodyPr>
          <a:lstStyle/>
          <a:p>
            <a:r>
              <a:rPr lang="en-US" sz="2400" b="1" u="sng" dirty="0" smtClean="0"/>
              <a:t>Conclusion</a:t>
            </a:r>
            <a:endParaRPr lang="en-US" sz="2400" dirty="0"/>
          </a:p>
          <a:p>
            <a:r>
              <a:rPr lang="en-US" dirty="0"/>
              <a:t> </a:t>
            </a:r>
          </a:p>
          <a:p>
            <a:endParaRPr lang="en-US" dirty="0"/>
          </a:p>
        </p:txBody>
      </p:sp>
      <p:sp>
        <p:nvSpPr>
          <p:cNvPr id="6" name="TextBox 5"/>
          <p:cNvSpPr txBox="1"/>
          <p:nvPr/>
        </p:nvSpPr>
        <p:spPr>
          <a:xfrm>
            <a:off x="609601" y="990599"/>
            <a:ext cx="8382000" cy="3293209"/>
          </a:xfrm>
          <a:prstGeom prst="rect">
            <a:avLst/>
          </a:prstGeom>
          <a:noFill/>
        </p:spPr>
        <p:txBody>
          <a:bodyPr wrap="square" rtlCol="0">
            <a:spAutoFit/>
          </a:bodyPr>
          <a:lstStyle/>
          <a:p>
            <a:r>
              <a:rPr lang="en-US" sz="1600" b="1" dirty="0" smtClean="0"/>
              <a:t>It </a:t>
            </a:r>
            <a:r>
              <a:rPr lang="en-US" sz="1600" b="1" dirty="0"/>
              <a:t>can be seen that the Moon Direct approach is decisively the best. Its advantages include</a:t>
            </a:r>
            <a:r>
              <a:rPr lang="en-US" sz="1600" b="1" dirty="0" smtClean="0"/>
              <a:t>:</a:t>
            </a:r>
          </a:p>
          <a:p>
            <a:endParaRPr lang="en-US" sz="1600" b="1" dirty="0"/>
          </a:p>
          <a:p>
            <a:r>
              <a:rPr lang="en-US" sz="1600" b="1" dirty="0" smtClean="0"/>
              <a:t>1.    Lowest </a:t>
            </a:r>
            <a:r>
              <a:rPr lang="en-US" sz="1600" b="1" dirty="0"/>
              <a:t>total program launch mass. (~1/2 that of closest alternative)</a:t>
            </a:r>
          </a:p>
          <a:p>
            <a:pPr marL="342900" indent="-342900">
              <a:buAutoNum type="arabicPeriod" startAt="2"/>
            </a:pPr>
            <a:r>
              <a:rPr lang="en-US" sz="1600" b="1" dirty="0" smtClean="0"/>
              <a:t>By </a:t>
            </a:r>
            <a:r>
              <a:rPr lang="en-US" sz="1600" b="1" dirty="0"/>
              <a:t>far the lowest recurring mission launch mass. (~1/3 that of closest </a:t>
            </a:r>
            <a:r>
              <a:rPr lang="en-US" sz="1600" b="1" dirty="0" smtClean="0"/>
              <a:t>alternative)</a:t>
            </a:r>
          </a:p>
          <a:p>
            <a:pPr marL="342900" indent="-342900">
              <a:buAutoNum type="arabicPeriod" startAt="2"/>
            </a:pPr>
            <a:r>
              <a:rPr lang="en-US" sz="1600" b="1" dirty="0" smtClean="0"/>
              <a:t>By </a:t>
            </a:r>
            <a:r>
              <a:rPr lang="en-US" sz="1600" b="1" dirty="0"/>
              <a:t>far the greatest exploration capability </a:t>
            </a:r>
            <a:r>
              <a:rPr lang="en-US" sz="1600" b="1" dirty="0" smtClean="0"/>
              <a:t> (14 </a:t>
            </a:r>
            <a:r>
              <a:rPr lang="en-US" sz="1600" b="1" dirty="0"/>
              <a:t>times surface access as 4 km/s </a:t>
            </a:r>
            <a:r>
              <a:rPr lang="en-US" sz="1600" b="1" dirty="0" smtClean="0"/>
              <a:t>LOR-class LEV</a:t>
            </a:r>
            <a:r>
              <a:rPr lang="en-US" sz="1600" b="1" dirty="0"/>
              <a:t>)</a:t>
            </a:r>
          </a:p>
          <a:p>
            <a:r>
              <a:rPr lang="en-US" sz="1600" b="1" dirty="0" smtClean="0"/>
              <a:t>4.    No </a:t>
            </a:r>
            <a:r>
              <a:rPr lang="en-US" sz="1600" b="1" dirty="0"/>
              <a:t>need for lunar orbit rendezvous.</a:t>
            </a:r>
          </a:p>
          <a:p>
            <a:endParaRPr lang="en-US" sz="1600" b="1" dirty="0"/>
          </a:p>
          <a:p>
            <a:r>
              <a:rPr lang="en-US" sz="1600" b="1" dirty="0"/>
              <a:t>There is no point going to other worlds unless we can do something useful when we get there</a:t>
            </a:r>
            <a:r>
              <a:rPr lang="en-US" sz="1600" b="1" dirty="0" smtClean="0"/>
              <a:t>.</a:t>
            </a:r>
          </a:p>
          <a:p>
            <a:endParaRPr lang="en-US" sz="1600" b="1" dirty="0"/>
          </a:p>
          <a:p>
            <a:r>
              <a:rPr lang="en-US" sz="1600" b="1" dirty="0"/>
              <a:t>Turning local materials into resources is the key. </a:t>
            </a:r>
            <a:endParaRPr lang="en-US" sz="1600" b="1" dirty="0" smtClean="0"/>
          </a:p>
          <a:p>
            <a:endParaRPr lang="en-US" sz="1600" b="1" dirty="0"/>
          </a:p>
          <a:p>
            <a:r>
              <a:rPr lang="en-US" sz="1600" b="1" dirty="0"/>
              <a:t>The resourceful will inherit the stars.</a:t>
            </a:r>
          </a:p>
          <a:p>
            <a:endParaRPr lang="en-US" sz="1600" b="1" dirty="0"/>
          </a:p>
        </p:txBody>
      </p:sp>
    </p:spTree>
    <p:extLst>
      <p:ext uri="{BB962C8B-B14F-4D97-AF65-F5344CB8AC3E}">
        <p14:creationId xmlns:p14="http://schemas.microsoft.com/office/powerpoint/2010/main" val="30312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3970318"/>
          </a:xfrm>
          <a:prstGeom prst="rect">
            <a:avLst/>
          </a:prstGeom>
        </p:spPr>
        <p:txBody>
          <a:bodyPr wrap="square">
            <a:spAutoFit/>
          </a:bodyPr>
          <a:lstStyle/>
          <a:p>
            <a:r>
              <a:rPr lang="en-US" b="1" dirty="0"/>
              <a:t>The most important step in any engineering program is to define its requirements. </a:t>
            </a:r>
            <a:endParaRPr lang="en-US" b="1" dirty="0" smtClean="0"/>
          </a:p>
          <a:p>
            <a:endParaRPr lang="en-US" b="1" dirty="0"/>
          </a:p>
          <a:p>
            <a:r>
              <a:rPr lang="en-US" b="1" dirty="0" smtClean="0"/>
              <a:t>While </a:t>
            </a:r>
            <a:r>
              <a:rPr lang="en-US" b="1" dirty="0"/>
              <a:t>it is essential to design things right, before that can even be attempted we must make sure that we are designing the right thing. </a:t>
            </a:r>
            <a:endParaRPr lang="en-US" b="1" dirty="0" smtClean="0"/>
          </a:p>
          <a:p>
            <a:endParaRPr lang="en-US" b="1" dirty="0"/>
          </a:p>
          <a:p>
            <a:r>
              <a:rPr lang="en-US" b="1" dirty="0" smtClean="0"/>
              <a:t>The </a:t>
            </a:r>
            <a:r>
              <a:rPr lang="en-US" b="1" dirty="0"/>
              <a:t>logic of Moon Direct beings by defining the requirements for a highly cost-effective lunar exploration program. </a:t>
            </a:r>
            <a:endParaRPr lang="en-US" b="1" dirty="0" smtClean="0"/>
          </a:p>
          <a:p>
            <a:endParaRPr lang="en-US" b="1" dirty="0"/>
          </a:p>
          <a:p>
            <a:r>
              <a:rPr lang="en-US" b="1" dirty="0" smtClean="0"/>
              <a:t>These are:</a:t>
            </a:r>
          </a:p>
          <a:p>
            <a:r>
              <a:rPr lang="en-US" b="1" dirty="0" smtClean="0"/>
              <a:t>1. </a:t>
            </a:r>
            <a:r>
              <a:rPr lang="en-US" b="1" dirty="0"/>
              <a:t>M</a:t>
            </a:r>
            <a:r>
              <a:rPr lang="en-US" b="1" dirty="0" smtClean="0"/>
              <a:t>aximum </a:t>
            </a:r>
            <a:r>
              <a:rPr lang="en-US" b="1" dirty="0"/>
              <a:t>access to the lunar </a:t>
            </a:r>
            <a:r>
              <a:rPr lang="en-US" b="1" dirty="0" smtClean="0"/>
              <a:t>surface</a:t>
            </a:r>
          </a:p>
          <a:p>
            <a:r>
              <a:rPr lang="en-US" b="1" dirty="0" smtClean="0"/>
              <a:t>2. </a:t>
            </a:r>
            <a:r>
              <a:rPr lang="en-US" b="1" dirty="0"/>
              <a:t>M</a:t>
            </a:r>
            <a:r>
              <a:rPr lang="en-US" b="1" dirty="0" smtClean="0"/>
              <a:t>inimum </a:t>
            </a:r>
            <a:r>
              <a:rPr lang="en-US" b="1" dirty="0"/>
              <a:t>development and recurring </a:t>
            </a:r>
            <a:r>
              <a:rPr lang="en-US" b="1" dirty="0" smtClean="0"/>
              <a:t>cost</a:t>
            </a:r>
          </a:p>
          <a:p>
            <a:r>
              <a:rPr lang="en-US" b="1" dirty="0" smtClean="0"/>
              <a:t>3. Minimum schedule.</a:t>
            </a:r>
          </a:p>
          <a:p>
            <a:r>
              <a:rPr lang="en-US" b="1" dirty="0" smtClean="0"/>
              <a:t>4. Minimum </a:t>
            </a:r>
            <a:r>
              <a:rPr lang="en-US" b="1" dirty="0"/>
              <a:t>risk.</a:t>
            </a:r>
            <a:endParaRPr lang="en-US" b="1" dirty="0"/>
          </a:p>
        </p:txBody>
      </p:sp>
      <p:sp>
        <p:nvSpPr>
          <p:cNvPr id="3" name="TextBox 2"/>
          <p:cNvSpPr txBox="1"/>
          <p:nvPr/>
        </p:nvSpPr>
        <p:spPr>
          <a:xfrm>
            <a:off x="609600" y="381000"/>
            <a:ext cx="7502387" cy="1015663"/>
          </a:xfrm>
          <a:prstGeom prst="rect">
            <a:avLst/>
          </a:prstGeom>
          <a:noFill/>
        </p:spPr>
        <p:txBody>
          <a:bodyPr wrap="square" rtlCol="0">
            <a:spAutoFit/>
          </a:bodyPr>
          <a:lstStyle/>
          <a:p>
            <a:r>
              <a:rPr lang="en-US" sz="2400" b="1" u="sng" dirty="0" smtClean="0"/>
              <a:t>Defining </a:t>
            </a:r>
            <a:r>
              <a:rPr lang="en-US" sz="2400" b="1" u="sng" dirty="0"/>
              <a:t>the Requirements for an Effective Lunar Program</a:t>
            </a:r>
            <a:endParaRPr lang="en-US" sz="2400" dirty="0"/>
          </a:p>
          <a:p>
            <a:r>
              <a:rPr lang="en-US" dirty="0"/>
              <a:t> </a:t>
            </a:r>
          </a:p>
          <a:p>
            <a:endParaRPr lang="en-US" dirty="0"/>
          </a:p>
        </p:txBody>
      </p:sp>
    </p:spTree>
    <p:extLst>
      <p:ext uri="{BB962C8B-B14F-4D97-AF65-F5344CB8AC3E}">
        <p14:creationId xmlns:p14="http://schemas.microsoft.com/office/powerpoint/2010/main" val="1089939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1754326"/>
          </a:xfrm>
          <a:prstGeom prst="rect">
            <a:avLst/>
          </a:prstGeom>
        </p:spPr>
        <p:txBody>
          <a:bodyPr wrap="square">
            <a:spAutoFit/>
          </a:bodyPr>
          <a:lstStyle/>
          <a:p>
            <a:r>
              <a:rPr lang="en-US" b="1" dirty="0"/>
              <a:t>The number one requirement for effective exploration of the Moon is mobility.</a:t>
            </a:r>
            <a:endParaRPr lang="en-US" b="1" dirty="0"/>
          </a:p>
          <a:p>
            <a:endParaRPr lang="en-US" b="1" dirty="0" smtClean="0"/>
          </a:p>
          <a:p>
            <a:r>
              <a:rPr lang="en-US" b="1" dirty="0"/>
              <a:t>The Moon </a:t>
            </a:r>
            <a:r>
              <a:rPr lang="en-US" b="1" dirty="0" smtClean="0"/>
              <a:t>is </a:t>
            </a:r>
            <a:r>
              <a:rPr lang="en-US" b="1" dirty="0"/>
              <a:t>a world with a surface area equal to the continent of Africa. Its terrain is rough, </a:t>
            </a:r>
            <a:r>
              <a:rPr lang="en-US" b="1" dirty="0" err="1"/>
              <a:t>roadless</a:t>
            </a:r>
            <a:r>
              <a:rPr lang="en-US" b="1" dirty="0"/>
              <a:t>, and </a:t>
            </a:r>
            <a:r>
              <a:rPr lang="en-US" b="1" dirty="0" err="1"/>
              <a:t>riverless</a:t>
            </a:r>
            <a:r>
              <a:rPr lang="en-US" b="1" dirty="0"/>
              <a:t>. </a:t>
            </a:r>
            <a:endParaRPr lang="en-US" b="1" dirty="0" smtClean="0"/>
          </a:p>
          <a:p>
            <a:endParaRPr lang="en-US" b="1" dirty="0" smtClean="0"/>
          </a:p>
          <a:p>
            <a:r>
              <a:rPr lang="en-US" b="1" dirty="0" smtClean="0"/>
              <a:t>Lunar explorers </a:t>
            </a:r>
            <a:r>
              <a:rPr lang="en-US" b="1" dirty="0"/>
              <a:t>are going to need to </a:t>
            </a:r>
            <a:r>
              <a:rPr lang="en-US" b="1" dirty="0" smtClean="0"/>
              <a:t>fly!</a:t>
            </a:r>
            <a:endParaRPr lang="en-US" b="1" dirty="0"/>
          </a:p>
        </p:txBody>
      </p:sp>
      <p:sp>
        <p:nvSpPr>
          <p:cNvPr id="3" name="TextBox 2"/>
          <p:cNvSpPr txBox="1"/>
          <p:nvPr/>
        </p:nvSpPr>
        <p:spPr>
          <a:xfrm>
            <a:off x="762000" y="381000"/>
            <a:ext cx="7349987" cy="1015663"/>
          </a:xfrm>
          <a:prstGeom prst="rect">
            <a:avLst/>
          </a:prstGeom>
          <a:noFill/>
        </p:spPr>
        <p:txBody>
          <a:bodyPr wrap="square" rtlCol="0">
            <a:spAutoFit/>
          </a:bodyPr>
          <a:lstStyle/>
          <a:p>
            <a:r>
              <a:rPr lang="en-US" sz="2400" b="1" u="sng" dirty="0" smtClean="0"/>
              <a:t>Mobility of the Moon</a:t>
            </a:r>
            <a:endParaRPr lang="en-US" sz="2400" dirty="0"/>
          </a:p>
          <a:p>
            <a:r>
              <a:rPr lang="en-US" dirty="0"/>
              <a:t> </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53" y="2961032"/>
            <a:ext cx="4309892" cy="313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3900" y="2961031"/>
            <a:ext cx="4309893" cy="3132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459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4247317"/>
          </a:xfrm>
          <a:prstGeom prst="rect">
            <a:avLst/>
          </a:prstGeom>
        </p:spPr>
        <p:txBody>
          <a:bodyPr wrap="square">
            <a:spAutoFit/>
          </a:bodyPr>
          <a:lstStyle/>
          <a:p>
            <a:endParaRPr lang="en-US" dirty="0"/>
          </a:p>
          <a:p>
            <a:r>
              <a:rPr lang="en-US" b="1" dirty="0"/>
              <a:t>We see that a Moon base producing </a:t>
            </a:r>
            <a:r>
              <a:rPr lang="en-US" b="1" dirty="0" err="1"/>
              <a:t>LOx</a:t>
            </a:r>
            <a:r>
              <a:rPr lang="en-US" b="1" dirty="0"/>
              <a:t>/H2 propellant to support a LEV would enable global access, direct return, and very low recurring costs. These are the prime requirements for a highly cost-effective lunar exploration program. </a:t>
            </a:r>
            <a:endParaRPr lang="en-US" b="1" dirty="0" smtClean="0"/>
          </a:p>
          <a:p>
            <a:endParaRPr lang="en-US" b="1" dirty="0"/>
          </a:p>
          <a:p>
            <a:r>
              <a:rPr lang="en-US" b="1" dirty="0"/>
              <a:t>There are three phases required for such a program</a:t>
            </a:r>
            <a:r>
              <a:rPr lang="en-US" b="1" dirty="0" smtClean="0"/>
              <a:t>.</a:t>
            </a:r>
          </a:p>
          <a:p>
            <a:endParaRPr lang="en-US" b="1" dirty="0"/>
          </a:p>
          <a:p>
            <a:r>
              <a:rPr lang="en-US" b="1" dirty="0"/>
              <a:t>Phase 1: Automated missions deliver a </a:t>
            </a:r>
            <a:r>
              <a:rPr lang="en-US" b="1" dirty="0" err="1"/>
              <a:t>hab</a:t>
            </a:r>
            <a:r>
              <a:rPr lang="en-US" b="1" dirty="0"/>
              <a:t> module and other cargo one way to the lunar surface to preposition the base in advance of the crew</a:t>
            </a:r>
            <a:r>
              <a:rPr lang="en-US" b="1" dirty="0" smtClean="0"/>
              <a:t>.</a:t>
            </a:r>
          </a:p>
          <a:p>
            <a:endParaRPr lang="en-US" b="1" dirty="0"/>
          </a:p>
          <a:p>
            <a:r>
              <a:rPr lang="en-US" b="1" dirty="0"/>
              <a:t>Phase 2: Initial piloted missions to make the base operational. These missions must be flown without the benefit of in-situ propellant production (ISPP). A key objective of this phase is to make ISPP operational</a:t>
            </a:r>
            <a:r>
              <a:rPr lang="en-US" b="1" dirty="0" smtClean="0"/>
              <a:t>.</a:t>
            </a:r>
          </a:p>
          <a:p>
            <a:endParaRPr lang="en-US" b="1" dirty="0"/>
          </a:p>
          <a:p>
            <a:r>
              <a:rPr lang="en-US" b="1" dirty="0"/>
              <a:t>Phase 3: The recurring piloted mission, which can be done making use of ISPP.</a:t>
            </a:r>
          </a:p>
        </p:txBody>
      </p:sp>
      <p:sp>
        <p:nvSpPr>
          <p:cNvPr id="3" name="TextBox 2"/>
          <p:cNvSpPr txBox="1"/>
          <p:nvPr/>
        </p:nvSpPr>
        <p:spPr>
          <a:xfrm>
            <a:off x="685800" y="381000"/>
            <a:ext cx="7426187" cy="1015663"/>
          </a:xfrm>
          <a:prstGeom prst="rect">
            <a:avLst/>
          </a:prstGeom>
          <a:noFill/>
        </p:spPr>
        <p:txBody>
          <a:bodyPr wrap="square" rtlCol="0">
            <a:spAutoFit/>
          </a:bodyPr>
          <a:lstStyle/>
          <a:p>
            <a:r>
              <a:rPr lang="en-US" sz="2400" b="1" u="sng" dirty="0" smtClean="0"/>
              <a:t>The Moon Direct Plan</a:t>
            </a:r>
            <a:endParaRPr lang="en-US" sz="2400" dirty="0"/>
          </a:p>
          <a:p>
            <a:r>
              <a:rPr lang="en-US" dirty="0"/>
              <a:t> </a:t>
            </a:r>
          </a:p>
          <a:p>
            <a:endParaRPr lang="en-US" dirty="0"/>
          </a:p>
        </p:txBody>
      </p:sp>
    </p:spTree>
    <p:extLst>
      <p:ext uri="{BB962C8B-B14F-4D97-AF65-F5344CB8AC3E}">
        <p14:creationId xmlns:p14="http://schemas.microsoft.com/office/powerpoint/2010/main" val="4135519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57200" y="5943600"/>
            <a:ext cx="8229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848100" y="6194527"/>
            <a:ext cx="1562100" cy="369332"/>
          </a:xfrm>
          <a:prstGeom prst="rect">
            <a:avLst/>
          </a:prstGeom>
          <a:noFill/>
        </p:spPr>
        <p:txBody>
          <a:bodyPr wrap="square" rtlCol="0">
            <a:spAutoFit/>
          </a:bodyPr>
          <a:lstStyle/>
          <a:p>
            <a:r>
              <a:rPr lang="en-US" dirty="0" smtClean="0"/>
              <a:t>Earth</a:t>
            </a:r>
            <a:endParaRPr lang="en-US" dirty="0"/>
          </a:p>
        </p:txBody>
      </p:sp>
      <p:cxnSp>
        <p:nvCxnSpPr>
          <p:cNvPr id="8" name="Straight Connector 7"/>
          <p:cNvCxnSpPr/>
          <p:nvPr/>
        </p:nvCxnSpPr>
        <p:spPr>
          <a:xfrm>
            <a:off x="609600" y="4191000"/>
            <a:ext cx="77724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876800" y="4192799"/>
            <a:ext cx="1524092" cy="369332"/>
          </a:xfrm>
          <a:prstGeom prst="rect">
            <a:avLst/>
          </a:prstGeom>
          <a:noFill/>
        </p:spPr>
        <p:txBody>
          <a:bodyPr wrap="square" rtlCol="0">
            <a:spAutoFit/>
          </a:bodyPr>
          <a:lstStyle/>
          <a:p>
            <a:r>
              <a:rPr lang="en-US" dirty="0" smtClean="0"/>
              <a:t>Earth Orbit</a:t>
            </a:r>
            <a:endParaRPr lang="en-US" dirty="0"/>
          </a:p>
        </p:txBody>
      </p:sp>
      <p:cxnSp>
        <p:nvCxnSpPr>
          <p:cNvPr id="11" name="Straight Connector 10"/>
          <p:cNvCxnSpPr/>
          <p:nvPr/>
        </p:nvCxnSpPr>
        <p:spPr>
          <a:xfrm>
            <a:off x="685800" y="1639092"/>
            <a:ext cx="7772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662623" y="1219200"/>
            <a:ext cx="1357177" cy="369332"/>
          </a:xfrm>
          <a:prstGeom prst="rect">
            <a:avLst/>
          </a:prstGeom>
          <a:noFill/>
        </p:spPr>
        <p:txBody>
          <a:bodyPr wrap="square" rtlCol="0">
            <a:spAutoFit/>
          </a:bodyPr>
          <a:lstStyle/>
          <a:p>
            <a:r>
              <a:rPr lang="en-US" dirty="0" smtClean="0"/>
              <a:t>Moon</a:t>
            </a:r>
            <a:endParaRPr lang="en-US"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85799" y="4526362"/>
            <a:ext cx="647310" cy="1398188"/>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429102" y="4526362"/>
            <a:ext cx="641107" cy="1384791"/>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890108" y="4562131"/>
            <a:ext cx="639569" cy="1381469"/>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0" y="261592"/>
            <a:ext cx="1290705" cy="1370873"/>
          </a:xfrm>
          <a:prstGeom prst="rect">
            <a:avLst/>
          </a:prstGeom>
        </p:spPr>
      </p:pic>
      <p:cxnSp>
        <p:nvCxnSpPr>
          <p:cNvPr id="18" name="Straight Arrow Connector 17"/>
          <p:cNvCxnSpPr/>
          <p:nvPr/>
        </p:nvCxnSpPr>
        <p:spPr>
          <a:xfrm flipV="1">
            <a:off x="1172817" y="1676203"/>
            <a:ext cx="0" cy="270234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1680864" y="1700022"/>
            <a:ext cx="0" cy="253894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0759" y="3386806"/>
            <a:ext cx="921864" cy="727864"/>
          </a:xfrm>
          <a:prstGeom prst="rect">
            <a:avLst/>
          </a:prstGeom>
        </p:spPr>
      </p:pic>
      <p:pic>
        <p:nvPicPr>
          <p:cNvPr id="27" name="Picture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14342" y="4518132"/>
            <a:ext cx="481458" cy="1406419"/>
          </a:xfrm>
          <a:prstGeom prst="rect">
            <a:avLst/>
          </a:prstGeom>
        </p:spPr>
      </p:pic>
      <p:pic>
        <p:nvPicPr>
          <p:cNvPr id="32" name="Picture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96000" y="3366927"/>
            <a:ext cx="921864" cy="727864"/>
          </a:xfrm>
          <a:prstGeom prst="rect">
            <a:avLst/>
          </a:prstGeom>
        </p:spPr>
      </p:pic>
      <p:pic>
        <p:nvPicPr>
          <p:cNvPr id="34" name="Picture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360057" y="4518132"/>
            <a:ext cx="497941" cy="1454568"/>
          </a:xfrm>
          <a:prstGeom prst="rect">
            <a:avLst/>
          </a:prstGeom>
        </p:spPr>
      </p:pic>
      <p:cxnSp>
        <p:nvCxnSpPr>
          <p:cNvPr id="35" name="Straight Arrow Connector 34"/>
          <p:cNvCxnSpPr/>
          <p:nvPr/>
        </p:nvCxnSpPr>
        <p:spPr>
          <a:xfrm flipV="1">
            <a:off x="3185560" y="1639092"/>
            <a:ext cx="1" cy="1625067"/>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flipV="1">
            <a:off x="7411825" y="1669772"/>
            <a:ext cx="26796" cy="164494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7696200" y="1700022"/>
            <a:ext cx="38100" cy="161469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7056850" y="3710155"/>
            <a:ext cx="233545" cy="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flipV="1">
            <a:off x="4235100" y="4156940"/>
            <a:ext cx="1" cy="42828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flipV="1">
            <a:off x="6556931" y="4098077"/>
            <a:ext cx="1" cy="42828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3732066" y="1700021"/>
            <a:ext cx="0" cy="156413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a:off x="3476042" y="3657600"/>
            <a:ext cx="228599" cy="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H="1" flipV="1">
            <a:off x="3185562" y="4238971"/>
            <a:ext cx="12165" cy="27916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7074615" y="3503215"/>
            <a:ext cx="215780" cy="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24224" y="4567064"/>
            <a:ext cx="756626" cy="1371601"/>
          </a:xfrm>
          <a:prstGeom prst="rect">
            <a:avLst/>
          </a:prstGeom>
        </p:spPr>
      </p:pic>
      <p:pic>
        <p:nvPicPr>
          <p:cNvPr id="84" name="Picture 8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113901" y="4585225"/>
            <a:ext cx="756626" cy="1371601"/>
          </a:xfrm>
          <a:prstGeom prst="rect">
            <a:avLst/>
          </a:prstGeom>
        </p:spPr>
      </p:pic>
      <p:cxnSp>
        <p:nvCxnSpPr>
          <p:cNvPr id="85" name="Straight Arrow Connector 84"/>
          <p:cNvCxnSpPr/>
          <p:nvPr/>
        </p:nvCxnSpPr>
        <p:spPr>
          <a:xfrm>
            <a:off x="4662623" y="4156940"/>
            <a:ext cx="290377" cy="40519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6960846" y="4091424"/>
            <a:ext cx="290377" cy="40519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2362200" y="261592"/>
            <a:ext cx="76200" cy="5453408"/>
          </a:xfrm>
          <a:prstGeom prst="line">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686839" y="300673"/>
            <a:ext cx="76200" cy="5453408"/>
          </a:xfrm>
          <a:prstGeom prst="line">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685800" y="2507369"/>
            <a:ext cx="1596848" cy="523220"/>
          </a:xfrm>
          <a:prstGeom prst="rect">
            <a:avLst/>
          </a:prstGeom>
          <a:noFill/>
        </p:spPr>
        <p:txBody>
          <a:bodyPr wrap="square" rtlCol="0">
            <a:spAutoFit/>
          </a:bodyPr>
          <a:lstStyle/>
          <a:p>
            <a:r>
              <a:rPr lang="en-US" sz="1400" dirty="0" smtClean="0"/>
              <a:t>Phase 1</a:t>
            </a:r>
          </a:p>
          <a:p>
            <a:r>
              <a:rPr lang="en-US" sz="1400" dirty="0" smtClean="0"/>
              <a:t>Base Emplacement</a:t>
            </a:r>
            <a:endParaRPr lang="en-US" sz="1400" dirty="0"/>
          </a:p>
        </p:txBody>
      </p:sp>
      <p:sp>
        <p:nvSpPr>
          <p:cNvPr id="99" name="TextBox 98"/>
          <p:cNvSpPr txBox="1"/>
          <p:nvPr/>
        </p:nvSpPr>
        <p:spPr>
          <a:xfrm>
            <a:off x="3848101" y="2451625"/>
            <a:ext cx="1790745" cy="523220"/>
          </a:xfrm>
          <a:prstGeom prst="rect">
            <a:avLst/>
          </a:prstGeom>
          <a:noFill/>
        </p:spPr>
        <p:txBody>
          <a:bodyPr wrap="square" rtlCol="0">
            <a:spAutoFit/>
          </a:bodyPr>
          <a:lstStyle/>
          <a:p>
            <a:r>
              <a:rPr lang="en-US" sz="1400" dirty="0" smtClean="0"/>
              <a:t>Phase 2</a:t>
            </a:r>
          </a:p>
          <a:p>
            <a:r>
              <a:rPr lang="en-US" sz="1400" dirty="0" smtClean="0"/>
              <a:t>Initial Crew Landing</a:t>
            </a:r>
            <a:endParaRPr lang="en-US" sz="1400" dirty="0"/>
          </a:p>
        </p:txBody>
      </p:sp>
      <p:sp>
        <p:nvSpPr>
          <p:cNvPr id="102" name="TextBox 101"/>
          <p:cNvSpPr txBox="1"/>
          <p:nvPr/>
        </p:nvSpPr>
        <p:spPr>
          <a:xfrm>
            <a:off x="5940486" y="2381046"/>
            <a:ext cx="1492781" cy="523220"/>
          </a:xfrm>
          <a:prstGeom prst="rect">
            <a:avLst/>
          </a:prstGeom>
          <a:noFill/>
        </p:spPr>
        <p:txBody>
          <a:bodyPr wrap="none" rtlCol="0">
            <a:spAutoFit/>
          </a:bodyPr>
          <a:lstStyle/>
          <a:p>
            <a:r>
              <a:rPr lang="en-US" sz="1400" dirty="0" smtClean="0"/>
              <a:t>Phase 3</a:t>
            </a:r>
          </a:p>
          <a:p>
            <a:r>
              <a:rPr lang="en-US" sz="1400" dirty="0" smtClean="0"/>
              <a:t>Recurring Mission</a:t>
            </a:r>
            <a:endParaRPr lang="en-US" sz="1400" dirty="0"/>
          </a:p>
        </p:txBody>
      </p:sp>
      <p:pic>
        <p:nvPicPr>
          <p:cNvPr id="1026"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890108" y="439968"/>
            <a:ext cx="957685" cy="1086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2"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74615" y="439968"/>
            <a:ext cx="957685" cy="10869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519951" y="3347953"/>
            <a:ext cx="956092" cy="769637"/>
          </a:xfrm>
          <a:prstGeom prst="rect">
            <a:avLst/>
          </a:prstGeom>
        </p:spPr>
      </p:pic>
      <p:pic>
        <p:nvPicPr>
          <p:cNvPr id="46" name="Picture 4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90395" y="3366927"/>
            <a:ext cx="956092" cy="769637"/>
          </a:xfrm>
          <a:prstGeom prst="rect">
            <a:avLst/>
          </a:prstGeom>
        </p:spPr>
      </p:pic>
    </p:spTree>
    <p:extLst>
      <p:ext uri="{BB962C8B-B14F-4D97-AF65-F5344CB8AC3E}">
        <p14:creationId xmlns:p14="http://schemas.microsoft.com/office/powerpoint/2010/main" val="2285820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81000"/>
            <a:ext cx="7349987" cy="1015663"/>
          </a:xfrm>
          <a:prstGeom prst="rect">
            <a:avLst/>
          </a:prstGeom>
          <a:noFill/>
        </p:spPr>
        <p:txBody>
          <a:bodyPr wrap="square" rtlCol="0">
            <a:spAutoFit/>
          </a:bodyPr>
          <a:lstStyle/>
          <a:p>
            <a:r>
              <a:rPr lang="en-US" sz="2400" b="1" u="sng" dirty="0" smtClean="0"/>
              <a:t>Phase 1: Delivery of </a:t>
            </a:r>
            <a:r>
              <a:rPr lang="en-US" sz="2400" b="1" u="sng" dirty="0" err="1" smtClean="0"/>
              <a:t>Hab</a:t>
            </a:r>
            <a:r>
              <a:rPr lang="en-US" sz="2400" b="1" u="sng" dirty="0" smtClean="0"/>
              <a:t> and Cargo to the Moon</a:t>
            </a:r>
            <a:endParaRPr lang="en-US" sz="2400" dirty="0"/>
          </a:p>
          <a:p>
            <a:r>
              <a:rPr lang="en-US" dirty="0"/>
              <a:t> </a:t>
            </a:r>
          </a:p>
          <a:p>
            <a:endParaRPr lang="en-US" dirty="0"/>
          </a:p>
        </p:txBody>
      </p:sp>
      <p:sp>
        <p:nvSpPr>
          <p:cNvPr id="6" name="TextBox 5"/>
          <p:cNvSpPr txBox="1"/>
          <p:nvPr/>
        </p:nvSpPr>
        <p:spPr>
          <a:xfrm>
            <a:off x="609601" y="990600"/>
            <a:ext cx="8382000" cy="5355312"/>
          </a:xfrm>
          <a:prstGeom prst="rect">
            <a:avLst/>
          </a:prstGeom>
          <a:noFill/>
        </p:spPr>
        <p:txBody>
          <a:bodyPr wrap="square" rtlCol="0">
            <a:spAutoFit/>
          </a:bodyPr>
          <a:lstStyle/>
          <a:p>
            <a:r>
              <a:rPr lang="en-US" b="1" dirty="0"/>
              <a:t>Aside from the LEV itself, we have need for only one kind of cargo lander, which we will use to deliver the base </a:t>
            </a:r>
            <a:r>
              <a:rPr lang="en-US" b="1" dirty="0" err="1"/>
              <a:t>hab</a:t>
            </a:r>
            <a:r>
              <a:rPr lang="en-US" b="1" dirty="0"/>
              <a:t> modules and other cargo in Phase 1, as well as the fueled LEV that needs to be delivered in Phase 2 to the Moon until local propellant production is operational</a:t>
            </a:r>
            <a:r>
              <a:rPr lang="en-US" b="1" dirty="0" smtClean="0"/>
              <a:t>.</a:t>
            </a:r>
          </a:p>
          <a:p>
            <a:endParaRPr lang="en-US" b="1" dirty="0"/>
          </a:p>
          <a:p>
            <a:r>
              <a:rPr lang="en-US" b="1" dirty="0"/>
              <a:t>In Table 1, we show the cargo that could be delivered to the Moon with a single launch of a variety of launch vehicles, using only a single stage system that takes the cargo from a staging orbit to the lunar surface. </a:t>
            </a:r>
            <a:endParaRPr lang="en-US" b="1" dirty="0" smtClean="0"/>
          </a:p>
          <a:p>
            <a:endParaRPr lang="en-US" b="1" dirty="0"/>
          </a:p>
          <a:p>
            <a:r>
              <a:rPr lang="en-US" b="1" dirty="0"/>
              <a:t>In the analysis presented, we used DVs of 6.1 km/s for LEO to the lunar surface (LS), 3.7 km/s for geosynchronous transfer orbit (GTO) to LS, and 3 km/s for trans lunar injection (TLI) to LS.  For the cargo lander propulsion system, we consider both </a:t>
            </a:r>
            <a:r>
              <a:rPr lang="en-US" b="1" dirty="0" err="1"/>
              <a:t>LOx</a:t>
            </a:r>
            <a:r>
              <a:rPr lang="en-US" b="1" dirty="0"/>
              <a:t>/CH4 with a 375 s </a:t>
            </a:r>
            <a:r>
              <a:rPr lang="en-US" b="1" dirty="0" err="1"/>
              <a:t>Isp</a:t>
            </a:r>
            <a:r>
              <a:rPr lang="en-US" b="1" dirty="0"/>
              <a:t>, 0.07 stage dry fraction, 800 kg/m</a:t>
            </a:r>
            <a:r>
              <a:rPr lang="en-US" b="1" baseline="30000" dirty="0"/>
              <a:t>3</a:t>
            </a:r>
            <a:r>
              <a:rPr lang="en-US" b="1" dirty="0"/>
              <a:t> density, and a </a:t>
            </a:r>
            <a:r>
              <a:rPr lang="en-US" b="1" dirty="0" err="1"/>
              <a:t>LOx</a:t>
            </a:r>
            <a:r>
              <a:rPr lang="en-US" b="1" dirty="0"/>
              <a:t>/H2 with 450 s </a:t>
            </a:r>
            <a:r>
              <a:rPr lang="en-US" b="1" dirty="0" err="1"/>
              <a:t>Isp</a:t>
            </a:r>
            <a:r>
              <a:rPr lang="en-US" b="1" dirty="0"/>
              <a:t>, 0.11 stage dry fraction, 300 kg/m</a:t>
            </a:r>
            <a:r>
              <a:rPr lang="en-US" b="1" baseline="30000" dirty="0"/>
              <a:t>3</a:t>
            </a:r>
            <a:r>
              <a:rPr lang="en-US" b="1" dirty="0"/>
              <a:t> density</a:t>
            </a:r>
            <a:r>
              <a:rPr lang="en-US" b="1" dirty="0" smtClean="0"/>
              <a:t>.</a:t>
            </a:r>
          </a:p>
          <a:p>
            <a:endParaRPr lang="en-US" b="1" dirty="0"/>
          </a:p>
          <a:p>
            <a:r>
              <a:rPr lang="en-US" b="1" dirty="0"/>
              <a:t>Flight systems considered include: Falcon Heavy with 62 tons to LEO, or 26 tons to GTO, 5 m fairing; SLS with 90 tons to LEO, 8 m fairing; New Glenn with 45 tons to LEO, 7 m fairing; Vulcan with 30 tons to LEO, 5 m fairing; and BFR 150 tons to LEO, or if refueled 150 tons to TLI, 8 m fairing.</a:t>
            </a:r>
            <a:endParaRPr lang="en-US" b="1" dirty="0"/>
          </a:p>
        </p:txBody>
      </p:sp>
    </p:spTree>
    <p:extLst>
      <p:ext uri="{BB962C8B-B14F-4D97-AF65-F5344CB8AC3E}">
        <p14:creationId xmlns:p14="http://schemas.microsoft.com/office/powerpoint/2010/main" val="206701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81000"/>
            <a:ext cx="7349987" cy="1015663"/>
          </a:xfrm>
          <a:prstGeom prst="rect">
            <a:avLst/>
          </a:prstGeom>
          <a:noFill/>
        </p:spPr>
        <p:txBody>
          <a:bodyPr wrap="square" rtlCol="0">
            <a:spAutoFit/>
          </a:bodyPr>
          <a:lstStyle/>
          <a:p>
            <a:r>
              <a:rPr lang="en-US" sz="2400" b="1" u="sng" dirty="0" smtClean="0"/>
              <a:t>Phase 1: Cargo Delivery Capabilities</a:t>
            </a:r>
            <a:endParaRPr lang="en-US" sz="2400" dirty="0"/>
          </a:p>
          <a:p>
            <a:r>
              <a:rPr lang="en-US" dirty="0"/>
              <a:t> </a:t>
            </a:r>
          </a:p>
          <a:p>
            <a:endParaRPr lang="en-US" dirty="0"/>
          </a:p>
        </p:txBody>
      </p:sp>
      <p:sp>
        <p:nvSpPr>
          <p:cNvPr id="6" name="TextBox 5"/>
          <p:cNvSpPr txBox="1"/>
          <p:nvPr/>
        </p:nvSpPr>
        <p:spPr>
          <a:xfrm>
            <a:off x="599662" y="990599"/>
            <a:ext cx="8382000" cy="4278094"/>
          </a:xfrm>
          <a:prstGeom prst="rect">
            <a:avLst/>
          </a:prstGeom>
          <a:noFill/>
        </p:spPr>
        <p:txBody>
          <a:bodyPr wrap="square" rtlCol="0">
            <a:spAutoFit/>
          </a:bodyPr>
          <a:lstStyle/>
          <a:p>
            <a:r>
              <a:rPr lang="en-US" sz="1600" b="1" u="sng" dirty="0" smtClean="0"/>
              <a:t>Launcher</a:t>
            </a:r>
            <a:r>
              <a:rPr lang="en-US" sz="1600" b="1" u="sng" dirty="0"/>
              <a:t>	</a:t>
            </a:r>
            <a:r>
              <a:rPr lang="en-US" sz="1600" b="1" dirty="0" smtClean="0"/>
              <a:t>	</a:t>
            </a:r>
            <a:r>
              <a:rPr lang="en-US" sz="1600" b="1" u="sng" dirty="0" smtClean="0"/>
              <a:t>Staging </a:t>
            </a:r>
            <a:r>
              <a:rPr lang="en-US" sz="1600" b="1" u="sng" dirty="0"/>
              <a:t>Orbit</a:t>
            </a:r>
            <a:r>
              <a:rPr lang="en-US" sz="1600" b="1" dirty="0"/>
              <a:t>	</a:t>
            </a:r>
            <a:r>
              <a:rPr lang="en-US" sz="1600" b="1" u="sng" dirty="0" smtClean="0"/>
              <a:t>Propulsion </a:t>
            </a:r>
            <a:r>
              <a:rPr lang="en-US" sz="1600" b="1" dirty="0" smtClean="0"/>
              <a:t>           </a:t>
            </a:r>
            <a:r>
              <a:rPr lang="en-US" sz="1600" b="1" u="sng" dirty="0" smtClean="0"/>
              <a:t>Tank Length </a:t>
            </a:r>
            <a:r>
              <a:rPr lang="en-US" sz="1600" b="1" dirty="0" smtClean="0"/>
              <a:t>          </a:t>
            </a:r>
            <a:r>
              <a:rPr lang="en-US" sz="1600" b="1" u="sng" dirty="0" smtClean="0"/>
              <a:t>Payload</a:t>
            </a:r>
            <a:r>
              <a:rPr lang="en-US" sz="1600" b="1" u="sng" dirty="0"/>
              <a:t>	 Delivered</a:t>
            </a:r>
          </a:p>
          <a:p>
            <a:r>
              <a:rPr lang="en-US" sz="1600" b="1" dirty="0"/>
              <a:t>Falcon H	</a:t>
            </a:r>
            <a:r>
              <a:rPr lang="en-US" sz="1600" b="1" dirty="0" smtClean="0"/>
              <a:t>	LEO</a:t>
            </a:r>
            <a:r>
              <a:rPr lang="en-US" sz="1600" b="1" dirty="0"/>
              <a:t>		</a:t>
            </a:r>
            <a:r>
              <a:rPr lang="en-US" sz="1600" b="1" dirty="0" err="1"/>
              <a:t>LOx</a:t>
            </a:r>
            <a:r>
              <a:rPr lang="en-US" sz="1600" b="1" dirty="0"/>
              <a:t>/CH4	</a:t>
            </a:r>
            <a:r>
              <a:rPr lang="en-US" sz="1600" b="1" dirty="0" smtClean="0"/>
              <a:t>	3.2 </a:t>
            </a:r>
            <a:r>
              <a:rPr lang="en-US" sz="1600" b="1" dirty="0"/>
              <a:t>m	</a:t>
            </a:r>
            <a:r>
              <a:rPr lang="en-US" sz="1600" b="1" dirty="0"/>
              <a:t> </a:t>
            </a:r>
            <a:r>
              <a:rPr lang="en-US" sz="1600" b="1" dirty="0" smtClean="0"/>
              <a:t>    	8.3 tons</a:t>
            </a:r>
            <a:endParaRPr lang="en-US" sz="1600" b="1" dirty="0"/>
          </a:p>
          <a:p>
            <a:r>
              <a:rPr lang="en-US" sz="1600" b="1" dirty="0"/>
              <a:t>Falcon H	</a:t>
            </a:r>
            <a:r>
              <a:rPr lang="en-US" sz="1600" b="1" dirty="0" smtClean="0"/>
              <a:t>	GTO</a:t>
            </a:r>
            <a:r>
              <a:rPr lang="en-US" sz="1600" b="1" dirty="0"/>
              <a:t>		</a:t>
            </a:r>
            <a:r>
              <a:rPr lang="en-US" sz="1600" b="1" dirty="0" err="1"/>
              <a:t>LOx</a:t>
            </a:r>
            <a:r>
              <a:rPr lang="en-US" sz="1600" b="1" dirty="0"/>
              <a:t>/CH4	</a:t>
            </a:r>
            <a:r>
              <a:rPr lang="en-US" sz="1600" b="1" dirty="0" smtClean="0"/>
              <a:t>	1.05</a:t>
            </a:r>
            <a:r>
              <a:rPr lang="en-US" sz="1600" b="1" dirty="0"/>
              <a:t> </a:t>
            </a:r>
            <a:r>
              <a:rPr lang="en-US" sz="1600" b="1" dirty="0" smtClean="0"/>
              <a:t>                	8.3</a:t>
            </a:r>
            <a:endParaRPr lang="en-US" sz="1600" b="1" dirty="0"/>
          </a:p>
          <a:p>
            <a:r>
              <a:rPr lang="en-US" sz="1600" b="1" dirty="0"/>
              <a:t>Falcon H	</a:t>
            </a:r>
            <a:r>
              <a:rPr lang="en-US" sz="1600" b="1" dirty="0" smtClean="0"/>
              <a:t>	LEO </a:t>
            </a:r>
            <a:r>
              <a:rPr lang="en-US" sz="1600" b="1" dirty="0"/>
              <a:t>		</a:t>
            </a:r>
            <a:r>
              <a:rPr lang="en-US" sz="1600" b="1" dirty="0" err="1"/>
              <a:t>LOx</a:t>
            </a:r>
            <a:r>
              <a:rPr lang="en-US" sz="1600" b="1" dirty="0"/>
              <a:t>/H2	</a:t>
            </a:r>
            <a:r>
              <a:rPr lang="en-US" sz="1600" b="1" dirty="0" smtClean="0"/>
              <a:t>	7.9 </a:t>
            </a:r>
            <a:r>
              <a:rPr lang="en-US" sz="1600" b="1" dirty="0"/>
              <a:t> </a:t>
            </a:r>
            <a:r>
              <a:rPr lang="en-US" sz="1600" b="1" dirty="0" smtClean="0"/>
              <a:t>   	   	10.4</a:t>
            </a:r>
            <a:endParaRPr lang="en-US" sz="1600" b="1" dirty="0"/>
          </a:p>
          <a:p>
            <a:r>
              <a:rPr lang="en-US" sz="1600" b="1" dirty="0"/>
              <a:t>Falcon H	</a:t>
            </a:r>
            <a:r>
              <a:rPr lang="en-US" sz="1600" b="1" dirty="0" smtClean="0"/>
              <a:t>	GTO</a:t>
            </a:r>
            <a:r>
              <a:rPr lang="en-US" sz="1600" b="1" dirty="0"/>
              <a:t>		</a:t>
            </a:r>
            <a:r>
              <a:rPr lang="en-US" sz="1600" b="1" dirty="0" err="1"/>
              <a:t>LOx</a:t>
            </a:r>
            <a:r>
              <a:rPr lang="en-US" sz="1600" b="1" dirty="0"/>
              <a:t>/H2	</a:t>
            </a:r>
            <a:r>
              <a:rPr lang="en-US" sz="1600" b="1" dirty="0" smtClean="0"/>
              <a:t>	2.5</a:t>
            </a:r>
            <a:r>
              <a:rPr lang="en-US" sz="1600" b="1" dirty="0"/>
              <a:t>	</a:t>
            </a:r>
            <a:r>
              <a:rPr lang="en-US" sz="1600" b="1" dirty="0" smtClean="0"/>
              <a:t>     	9.6</a:t>
            </a:r>
            <a:endParaRPr lang="en-US" sz="1600" b="1" dirty="0"/>
          </a:p>
          <a:p>
            <a:r>
              <a:rPr lang="en-US" sz="1600" b="1" dirty="0"/>
              <a:t> </a:t>
            </a:r>
          </a:p>
          <a:p>
            <a:r>
              <a:rPr lang="en-US" sz="1600" b="1" dirty="0"/>
              <a:t>New Glenn	LEO		</a:t>
            </a:r>
            <a:r>
              <a:rPr lang="en-US" sz="1600" b="1" dirty="0" err="1"/>
              <a:t>LOx</a:t>
            </a:r>
            <a:r>
              <a:rPr lang="en-US" sz="1600" b="1" dirty="0"/>
              <a:t>/CH4	</a:t>
            </a:r>
            <a:r>
              <a:rPr lang="en-US" sz="1600" b="1" dirty="0" smtClean="0"/>
              <a:t>	1.12</a:t>
            </a:r>
            <a:r>
              <a:rPr lang="en-US" sz="1600" b="1" dirty="0"/>
              <a:t>	</a:t>
            </a:r>
            <a:r>
              <a:rPr lang="en-US" sz="1600" b="1" dirty="0" smtClean="0"/>
              <a:t>	6.0</a:t>
            </a:r>
            <a:endParaRPr lang="en-US" sz="1600" b="1" dirty="0"/>
          </a:p>
          <a:p>
            <a:r>
              <a:rPr lang="en-US" sz="1600" b="1" dirty="0"/>
              <a:t>New Glenn	LEO	`	</a:t>
            </a:r>
            <a:r>
              <a:rPr lang="en-US" sz="1600" b="1" dirty="0" err="1"/>
              <a:t>LOx</a:t>
            </a:r>
            <a:r>
              <a:rPr lang="en-US" sz="1600" b="1" dirty="0"/>
              <a:t>/H2	</a:t>
            </a:r>
            <a:r>
              <a:rPr lang="en-US" sz="1600" b="1" dirty="0" smtClean="0"/>
              <a:t>	2.85</a:t>
            </a:r>
            <a:r>
              <a:rPr lang="en-US" sz="1600" b="1" dirty="0"/>
              <a:t>	</a:t>
            </a:r>
            <a:r>
              <a:rPr lang="en-US" sz="1600" b="1" dirty="0" smtClean="0"/>
              <a:t>	7.5</a:t>
            </a:r>
            <a:endParaRPr lang="en-US" sz="1600" b="1" dirty="0"/>
          </a:p>
          <a:p>
            <a:r>
              <a:rPr lang="en-US" sz="1600" b="1" dirty="0"/>
              <a:t> </a:t>
            </a:r>
          </a:p>
          <a:p>
            <a:r>
              <a:rPr lang="en-US" sz="1600" b="1" dirty="0"/>
              <a:t>Vulcan		LEO		</a:t>
            </a:r>
            <a:r>
              <a:rPr lang="en-US" sz="1600" b="1" dirty="0" err="1"/>
              <a:t>LOx</a:t>
            </a:r>
            <a:r>
              <a:rPr lang="en-US" sz="1600" b="1" dirty="0"/>
              <a:t>/CH4	</a:t>
            </a:r>
            <a:r>
              <a:rPr lang="en-US" sz="1600" b="1" dirty="0" smtClean="0"/>
              <a:t>	1.54</a:t>
            </a:r>
            <a:r>
              <a:rPr lang="en-US" sz="1600" b="1" dirty="0"/>
              <a:t>	</a:t>
            </a:r>
            <a:r>
              <a:rPr lang="en-US" sz="1600" b="1" dirty="0" smtClean="0"/>
              <a:t>	4.0</a:t>
            </a:r>
            <a:endParaRPr lang="en-US" sz="1600" b="1" dirty="0"/>
          </a:p>
          <a:p>
            <a:r>
              <a:rPr lang="en-US" sz="1600" b="1" dirty="0"/>
              <a:t>Vulcan		LEO		</a:t>
            </a:r>
            <a:r>
              <a:rPr lang="en-US" sz="1600" b="1" dirty="0" err="1"/>
              <a:t>LOx</a:t>
            </a:r>
            <a:r>
              <a:rPr lang="en-US" sz="1600" b="1" dirty="0"/>
              <a:t>/H2	</a:t>
            </a:r>
            <a:r>
              <a:rPr lang="en-US" sz="1600" b="1" dirty="0" smtClean="0"/>
              <a:t>	3.8</a:t>
            </a:r>
            <a:r>
              <a:rPr lang="en-US" sz="1600" b="1" dirty="0"/>
              <a:t>	</a:t>
            </a:r>
            <a:r>
              <a:rPr lang="en-US" sz="1600" b="1" dirty="0" smtClean="0"/>
              <a:t>	5.0</a:t>
            </a:r>
            <a:endParaRPr lang="en-US" sz="1600" b="1" dirty="0"/>
          </a:p>
          <a:p>
            <a:r>
              <a:rPr lang="en-US" sz="1600" b="1" dirty="0"/>
              <a:t> </a:t>
            </a:r>
          </a:p>
          <a:p>
            <a:r>
              <a:rPr lang="en-US" sz="1600" b="1" dirty="0"/>
              <a:t>SLS		LEO		</a:t>
            </a:r>
            <a:r>
              <a:rPr lang="en-US" sz="1600" b="1" dirty="0" err="1"/>
              <a:t>LOx</a:t>
            </a:r>
            <a:r>
              <a:rPr lang="en-US" sz="1600" b="1" dirty="0"/>
              <a:t>/CH4	</a:t>
            </a:r>
            <a:r>
              <a:rPr lang="en-US" sz="1600" b="1" dirty="0" smtClean="0"/>
              <a:t>	1.9 </a:t>
            </a:r>
            <a:r>
              <a:rPr lang="en-US" sz="1600" b="1" dirty="0"/>
              <a:t>	</a:t>
            </a:r>
            <a:r>
              <a:rPr lang="en-US" sz="1600" b="1" dirty="0" smtClean="0"/>
              <a:t>	12.0</a:t>
            </a:r>
            <a:endParaRPr lang="en-US" sz="1600" b="1" dirty="0"/>
          </a:p>
          <a:p>
            <a:r>
              <a:rPr lang="en-US" sz="1600" b="1" dirty="0"/>
              <a:t>SLS		LEO		</a:t>
            </a:r>
            <a:r>
              <a:rPr lang="en-US" sz="1600" b="1" dirty="0" err="1"/>
              <a:t>LOx</a:t>
            </a:r>
            <a:r>
              <a:rPr lang="en-US" sz="1600" b="1" dirty="0"/>
              <a:t>/H2	</a:t>
            </a:r>
            <a:r>
              <a:rPr lang="en-US" sz="1600" b="1" dirty="0" smtClean="0"/>
              <a:t>	4.45</a:t>
            </a:r>
            <a:r>
              <a:rPr lang="en-US" sz="1600" b="1" dirty="0"/>
              <a:t>	</a:t>
            </a:r>
            <a:r>
              <a:rPr lang="en-US" sz="1600" b="1" dirty="0" smtClean="0"/>
              <a:t>	15.0</a:t>
            </a:r>
            <a:endParaRPr lang="en-US" sz="1600" b="1" dirty="0"/>
          </a:p>
          <a:p>
            <a:r>
              <a:rPr lang="en-US" sz="1600" b="1" dirty="0"/>
              <a:t> </a:t>
            </a:r>
          </a:p>
          <a:p>
            <a:r>
              <a:rPr lang="en-US" sz="1600" b="1" dirty="0"/>
              <a:t>BFR		LEO		</a:t>
            </a:r>
            <a:r>
              <a:rPr lang="en-US" sz="1600" b="1" dirty="0" err="1"/>
              <a:t>LOx</a:t>
            </a:r>
            <a:r>
              <a:rPr lang="en-US" sz="1600" b="1" dirty="0"/>
              <a:t>/CH4	</a:t>
            </a:r>
            <a:r>
              <a:rPr lang="en-US" sz="1600" b="1" dirty="0" smtClean="0"/>
              <a:t>	3.2</a:t>
            </a:r>
            <a:r>
              <a:rPr lang="en-US" sz="1600" b="1" dirty="0"/>
              <a:t>		19.9</a:t>
            </a:r>
          </a:p>
          <a:p>
            <a:r>
              <a:rPr lang="en-US" sz="1600" b="1" dirty="0"/>
              <a:t>BFR		TLI		LOX/CH4	</a:t>
            </a:r>
            <a:r>
              <a:rPr lang="en-US" sz="1600" b="1" dirty="0" smtClean="0"/>
              <a:t>	2.5</a:t>
            </a:r>
            <a:r>
              <a:rPr lang="en-US" sz="1600" b="1" dirty="0"/>
              <a:t>		60.0</a:t>
            </a:r>
          </a:p>
        </p:txBody>
      </p:sp>
    </p:spTree>
    <p:extLst>
      <p:ext uri="{BB962C8B-B14F-4D97-AF65-F5344CB8AC3E}">
        <p14:creationId xmlns:p14="http://schemas.microsoft.com/office/powerpoint/2010/main" val="899251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646331"/>
          </a:xfrm>
          <a:prstGeom prst="rect">
            <a:avLst/>
          </a:prstGeom>
        </p:spPr>
        <p:txBody>
          <a:bodyPr wrap="square">
            <a:spAutoFit/>
          </a:bodyPr>
          <a:lstStyle/>
          <a:p>
            <a:endParaRPr lang="en-US" dirty="0"/>
          </a:p>
          <a:p>
            <a:endParaRPr lang="en-US" dirty="0"/>
          </a:p>
        </p:txBody>
      </p:sp>
      <p:sp>
        <p:nvSpPr>
          <p:cNvPr id="3" name="TextBox 2"/>
          <p:cNvSpPr txBox="1"/>
          <p:nvPr/>
        </p:nvSpPr>
        <p:spPr>
          <a:xfrm>
            <a:off x="381000" y="381000"/>
            <a:ext cx="7730987" cy="1015663"/>
          </a:xfrm>
          <a:prstGeom prst="rect">
            <a:avLst/>
          </a:prstGeom>
          <a:noFill/>
        </p:spPr>
        <p:txBody>
          <a:bodyPr wrap="square" rtlCol="0">
            <a:spAutoFit/>
          </a:bodyPr>
          <a:lstStyle/>
          <a:p>
            <a:r>
              <a:rPr lang="en-US" sz="2400" b="1" u="sng" dirty="0" smtClean="0"/>
              <a:t>Phase 2</a:t>
            </a:r>
            <a:endParaRPr lang="en-US" sz="2400" dirty="0"/>
          </a:p>
          <a:p>
            <a:r>
              <a:rPr lang="en-US" dirty="0"/>
              <a:t> </a:t>
            </a:r>
          </a:p>
          <a:p>
            <a:endParaRPr lang="en-US" dirty="0"/>
          </a:p>
        </p:txBody>
      </p:sp>
      <p:sp>
        <p:nvSpPr>
          <p:cNvPr id="4" name="Rectangle 3"/>
          <p:cNvSpPr/>
          <p:nvPr/>
        </p:nvSpPr>
        <p:spPr>
          <a:xfrm>
            <a:off x="228600" y="842665"/>
            <a:ext cx="8686800" cy="5909310"/>
          </a:xfrm>
          <a:prstGeom prst="rect">
            <a:avLst/>
          </a:prstGeom>
        </p:spPr>
        <p:txBody>
          <a:bodyPr wrap="square">
            <a:spAutoFit/>
          </a:bodyPr>
          <a:lstStyle/>
          <a:p>
            <a:r>
              <a:rPr lang="en-US" b="1" dirty="0" smtClean="0"/>
              <a:t>The base now being operational it is time to send the first crew. </a:t>
            </a:r>
          </a:p>
          <a:p>
            <a:endParaRPr lang="en-US" b="1" dirty="0"/>
          </a:p>
          <a:p>
            <a:r>
              <a:rPr lang="en-US" b="1" dirty="0" smtClean="0"/>
              <a:t>A </a:t>
            </a:r>
            <a:r>
              <a:rPr lang="en-US" b="1" dirty="0"/>
              <a:t>Falcon Heavy is used to deliver another cargo lander to orbit, whose payload consists of a fully-fueled LEV. This craft consists of a 2-ton lightweight spacecraft like that used by the Apollo era Lunar Excursion Module together with a 6-tons of hydrogen/oxygen propellant, capable of delivering it from the lunar surface to Earth orbit. A man-rated Falcon 9 rocket then lifts the crew in a Dragon capsule to LEO where they transfer to the LEV. Then the cargo lander takes the LEV, with the crew aboard, to the Moon, while the Dragon remains behind in LEO. </a:t>
            </a:r>
          </a:p>
          <a:p>
            <a:r>
              <a:rPr lang="en-US" b="1" dirty="0"/>
              <a:t> </a:t>
            </a:r>
          </a:p>
          <a:p>
            <a:r>
              <a:rPr lang="en-US" b="1" dirty="0"/>
              <a:t>After landing at the Moon base, the crew completes any necessary set up operations and begins exploration. A key goal will be to travel to a permanently-shadowed crater and making use of power beamed to them from the base, use </a:t>
            </a:r>
            <a:r>
              <a:rPr lang="en-US" b="1" dirty="0" err="1"/>
              <a:t>telerobots</a:t>
            </a:r>
            <a:r>
              <a:rPr lang="en-US" b="1" dirty="0"/>
              <a:t> to mine water ice. </a:t>
            </a:r>
          </a:p>
          <a:p>
            <a:r>
              <a:rPr lang="en-US" b="1" dirty="0"/>
              <a:t> </a:t>
            </a:r>
          </a:p>
          <a:p>
            <a:r>
              <a:rPr lang="en-US" b="1" dirty="0"/>
              <a:t>Having spent a couple of months initiating such operations and engaging in additional forms of resource prospecting and scientific exploration, the astronauts will enter the LEV, take off and return to Earth orbit. There they will be met by a Dragon – either the one that took them to orbit in the first place or another that has just been launched to lift the crew following them -  which will serve as their reentry capsule for the final leg of the journey back home.</a:t>
            </a:r>
          </a:p>
          <a:p>
            <a:r>
              <a:rPr lang="en-US" dirty="0"/>
              <a:t> </a:t>
            </a:r>
          </a:p>
        </p:txBody>
      </p:sp>
    </p:spTree>
    <p:extLst>
      <p:ext uri="{BB962C8B-B14F-4D97-AF65-F5344CB8AC3E}">
        <p14:creationId xmlns:p14="http://schemas.microsoft.com/office/powerpoint/2010/main" val="395358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143001"/>
            <a:ext cx="7696200" cy="646331"/>
          </a:xfrm>
          <a:prstGeom prst="rect">
            <a:avLst/>
          </a:prstGeom>
        </p:spPr>
        <p:txBody>
          <a:bodyPr wrap="square">
            <a:spAutoFit/>
          </a:bodyPr>
          <a:lstStyle/>
          <a:p>
            <a:endParaRPr lang="en-US" dirty="0"/>
          </a:p>
          <a:p>
            <a:endParaRPr lang="en-US" dirty="0"/>
          </a:p>
        </p:txBody>
      </p:sp>
      <p:sp>
        <p:nvSpPr>
          <p:cNvPr id="3" name="TextBox 2"/>
          <p:cNvSpPr txBox="1"/>
          <p:nvPr/>
        </p:nvSpPr>
        <p:spPr>
          <a:xfrm>
            <a:off x="1025388" y="381000"/>
            <a:ext cx="7086599" cy="1015663"/>
          </a:xfrm>
          <a:prstGeom prst="rect">
            <a:avLst/>
          </a:prstGeom>
          <a:noFill/>
        </p:spPr>
        <p:txBody>
          <a:bodyPr wrap="square" rtlCol="0">
            <a:spAutoFit/>
          </a:bodyPr>
          <a:lstStyle/>
          <a:p>
            <a:r>
              <a:rPr lang="en-US" sz="2400" b="1" u="sng" dirty="0" smtClean="0"/>
              <a:t>Mining Water Ice on the Moon</a:t>
            </a:r>
            <a:endParaRPr lang="en-US" sz="2400" dirty="0"/>
          </a:p>
          <a:p>
            <a:r>
              <a:rPr lang="en-US" dirty="0"/>
              <a:t> </a:t>
            </a:r>
          </a:p>
          <a:p>
            <a:endParaRPr lang="en-US" dirty="0"/>
          </a:p>
        </p:txBody>
      </p:sp>
      <p:pic>
        <p:nvPicPr>
          <p:cNvPr id="5" name="Picture 4" descr="Microwave-Heater-2"/>
          <p:cNvPicPr/>
          <p:nvPr/>
        </p:nvPicPr>
        <p:blipFill>
          <a:blip r:embed="rId2">
            <a:extLst>
              <a:ext uri="{28A0092B-C50C-407E-A947-70E740481C1C}">
                <a14:useLocalDpi xmlns:a14="http://schemas.microsoft.com/office/drawing/2010/main" val="0"/>
              </a:ext>
            </a:extLst>
          </a:blip>
          <a:srcRect/>
          <a:stretch>
            <a:fillRect/>
          </a:stretch>
        </p:blipFill>
        <p:spPr bwMode="auto">
          <a:xfrm>
            <a:off x="1025388" y="990600"/>
            <a:ext cx="7585211" cy="4876800"/>
          </a:xfrm>
          <a:prstGeom prst="rect">
            <a:avLst/>
          </a:prstGeom>
          <a:noFill/>
          <a:ln>
            <a:noFill/>
          </a:ln>
        </p:spPr>
      </p:pic>
    </p:spTree>
    <p:extLst>
      <p:ext uri="{BB962C8B-B14F-4D97-AF65-F5344CB8AC3E}">
        <p14:creationId xmlns:p14="http://schemas.microsoft.com/office/powerpoint/2010/main" val="2253067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997</Words>
  <Application>Microsoft Office PowerPoint</Application>
  <PresentationFormat>On-screen Show (4:3)</PresentationFormat>
  <Paragraphs>139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Zubrin</dc:creator>
  <cp:lastModifiedBy>Zubrin</cp:lastModifiedBy>
  <cp:revision>40</cp:revision>
  <dcterms:created xsi:type="dcterms:W3CDTF">2018-05-21T16:05:29Z</dcterms:created>
  <dcterms:modified xsi:type="dcterms:W3CDTF">2018-05-23T17:03:25Z</dcterms:modified>
</cp:coreProperties>
</file>