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99" r:id="rId2"/>
    <p:sldId id="416" r:id="rId3"/>
    <p:sldId id="402" r:id="rId4"/>
    <p:sldId id="412" r:id="rId5"/>
    <p:sldId id="418" r:id="rId6"/>
    <p:sldId id="415" r:id="rId7"/>
    <p:sldId id="426" r:id="rId8"/>
    <p:sldId id="399" r:id="rId9"/>
    <p:sldId id="398" r:id="rId10"/>
    <p:sldId id="408" r:id="rId11"/>
    <p:sldId id="429" r:id="rId12"/>
    <p:sldId id="401" r:id="rId13"/>
    <p:sldId id="403" r:id="rId14"/>
    <p:sldId id="428" r:id="rId15"/>
    <p:sldId id="396" r:id="rId16"/>
    <p:sldId id="420" r:id="rId17"/>
    <p:sldId id="425" r:id="rId18"/>
    <p:sldId id="410" r:id="rId19"/>
    <p:sldId id="411" r:id="rId20"/>
    <p:sldId id="409" r:id="rId21"/>
    <p:sldId id="417" r:id="rId22"/>
    <p:sldId id="421" r:id="rId23"/>
    <p:sldId id="422" r:id="rId24"/>
    <p:sldId id="423" r:id="rId25"/>
    <p:sldId id="424" r:id="rId26"/>
    <p:sldId id="427" r:id="rId27"/>
    <p:sldId id="419" r:id="rId28"/>
  </p:sldIdLst>
  <p:sldSz cx="10058400" cy="77724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00FF"/>
    <a:srgbClr val="607A60"/>
    <a:srgbClr val="BBD9BB"/>
    <a:srgbClr val="98B298"/>
    <a:srgbClr val="CCE2CC"/>
    <a:srgbClr val="C9E3C9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7588" autoAdjust="0"/>
  </p:normalViewPr>
  <p:slideViewPr>
    <p:cSldViewPr snapToObjects="1">
      <p:cViewPr>
        <p:scale>
          <a:sx n="80" d="100"/>
          <a:sy n="80" d="100"/>
        </p:scale>
        <p:origin x="-1114" y="-91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3202"/>
    </p:cViewPr>
  </p:sorterViewPr>
  <p:notesViewPr>
    <p:cSldViewPr snapToObjects="1">
      <p:cViewPr varScale="1">
        <p:scale>
          <a:sx n="58" d="100"/>
          <a:sy n="58" d="100"/>
        </p:scale>
        <p:origin x="-176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sktop\Desktop\Commercializing%20Human%20Space\PartialGravityFacilities\CADFilesAndOtherPaperGraphics\Gravity%20Levels%20in%20Our%20Solar%20Syste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638888888888883E-2"/>
          <c:y val="6.3711455499944433E-2"/>
          <c:w val="0.86469444444444443"/>
          <c:h val="0.87257708900011111"/>
        </c:manualLayout>
      </c:layout>
      <c:barChart>
        <c:barDir val="col"/>
        <c:grouping val="stacked"/>
        <c:varyColors val="0"/>
        <c:ser>
          <c:idx val="0"/>
          <c:order val="0"/>
          <c:tx>
            <c:v>Equatorial</c:v>
          </c:tx>
          <c:spPr>
            <a:solidFill>
              <a:schemeClr val="bg1"/>
            </a:solidFill>
          </c:spPr>
          <c:invertIfNegative val="0"/>
          <c:cat>
            <c:strRef>
              <c:f>Sheet1!$A$5:$A$24</c:f>
              <c:strCache>
                <c:ptCount val="20"/>
                <c:pt idx="0">
                  <c:v>Jupiter</c:v>
                </c:pt>
                <c:pt idx="1">
                  <c:v>Neptune</c:v>
                </c:pt>
                <c:pt idx="2">
                  <c:v>Earth</c:v>
                </c:pt>
                <c:pt idx="3">
                  <c:v>Saturn</c:v>
                </c:pt>
                <c:pt idx="4">
                  <c:v>Venus</c:v>
                </c:pt>
                <c:pt idx="5">
                  <c:v>Uranus</c:v>
                </c:pt>
                <c:pt idx="6">
                  <c:v>Mars</c:v>
                </c:pt>
                <c:pt idx="7">
                  <c:v>Mercury</c:v>
                </c:pt>
                <c:pt idx="8">
                  <c:v>Io</c:v>
                </c:pt>
                <c:pt idx="9">
                  <c:v>Moon</c:v>
                </c:pt>
                <c:pt idx="10">
                  <c:v>Ganymede</c:v>
                </c:pt>
                <c:pt idx="11">
                  <c:v>Titan</c:v>
                </c:pt>
                <c:pt idx="12">
                  <c:v>Europa</c:v>
                </c:pt>
                <c:pt idx="13">
                  <c:v>Callisto</c:v>
                </c:pt>
                <c:pt idx="14">
                  <c:v>Eris</c:v>
                </c:pt>
                <c:pt idx="15">
                  <c:v>Triton</c:v>
                </c:pt>
                <c:pt idx="16">
                  <c:v>Pluto</c:v>
                </c:pt>
                <c:pt idx="17">
                  <c:v>Titania</c:v>
                </c:pt>
                <c:pt idx="18">
                  <c:v>Ceres</c:v>
                </c:pt>
                <c:pt idx="19">
                  <c:v>Charon</c:v>
                </c:pt>
              </c:strCache>
            </c:strRef>
          </c:cat>
          <c:val>
            <c:numRef>
              <c:f>Sheet1!$B$5:$B$24</c:f>
              <c:numCache>
                <c:formatCode>0.000</c:formatCode>
                <c:ptCount val="20"/>
                <c:pt idx="0">
                  <c:v>2.3555444519790147</c:v>
                </c:pt>
                <c:pt idx="1">
                  <c:v>1.1216878342757211</c:v>
                </c:pt>
                <c:pt idx="2">
                  <c:v>0.99728245629241385</c:v>
                </c:pt>
                <c:pt idx="3">
                  <c:v>0.91774459168013545</c:v>
                </c:pt>
                <c:pt idx="4">
                  <c:v>0.90754742955035628</c:v>
                </c:pt>
                <c:pt idx="5">
                  <c:v>0.88715310529079761</c:v>
                </c:pt>
                <c:pt idx="6">
                  <c:v>0.3783147150148114</c:v>
                </c:pt>
                <c:pt idx="7">
                  <c:v>0.37729499880183348</c:v>
                </c:pt>
                <c:pt idx="8">
                  <c:v>0.18314103185083594</c:v>
                </c:pt>
                <c:pt idx="9">
                  <c:v>0.16539796974501997</c:v>
                </c:pt>
                <c:pt idx="10">
                  <c:v>0.14561547521324816</c:v>
                </c:pt>
                <c:pt idx="11">
                  <c:v>0.13786563199461591</c:v>
                </c:pt>
                <c:pt idx="12">
                  <c:v>0.13399071038529978</c:v>
                </c:pt>
                <c:pt idx="13">
                  <c:v>0.12593495230277416</c:v>
                </c:pt>
                <c:pt idx="14">
                  <c:v>8.4330530813274671E-2</c:v>
                </c:pt>
                <c:pt idx="15">
                  <c:v>7.9435892990980611E-2</c:v>
                </c:pt>
                <c:pt idx="16">
                  <c:v>6.1182972778675696E-2</c:v>
                </c:pt>
                <c:pt idx="17">
                  <c:v>3.8749216093161273E-2</c:v>
                </c:pt>
                <c:pt idx="18">
                  <c:v>2.8552053963381997E-2</c:v>
                </c:pt>
                <c:pt idx="19">
                  <c:v>2.8348110720786409E-2</c:v>
                </c:pt>
              </c:numCache>
            </c:numRef>
          </c:val>
        </c:ser>
        <c:ser>
          <c:idx val="1"/>
          <c:order val="1"/>
          <c:tx>
            <c:v>Polar</c:v>
          </c:tx>
          <c:spPr>
            <a:solidFill>
              <a:srgbClr val="3399FF"/>
            </a:solidFill>
          </c:spPr>
          <c:invertIfNegative val="0"/>
          <c:dPt>
            <c:idx val="18"/>
            <c:invertIfNegative val="0"/>
            <c:bubble3D val="0"/>
          </c:dPt>
          <c:cat>
            <c:strRef>
              <c:f>Sheet1!$A$5:$A$24</c:f>
              <c:strCache>
                <c:ptCount val="20"/>
                <c:pt idx="0">
                  <c:v>Jupiter</c:v>
                </c:pt>
                <c:pt idx="1">
                  <c:v>Neptune</c:v>
                </c:pt>
                <c:pt idx="2">
                  <c:v>Earth</c:v>
                </c:pt>
                <c:pt idx="3">
                  <c:v>Saturn</c:v>
                </c:pt>
                <c:pt idx="4">
                  <c:v>Venus</c:v>
                </c:pt>
                <c:pt idx="5">
                  <c:v>Uranus</c:v>
                </c:pt>
                <c:pt idx="6">
                  <c:v>Mars</c:v>
                </c:pt>
                <c:pt idx="7">
                  <c:v>Mercury</c:v>
                </c:pt>
                <c:pt idx="8">
                  <c:v>Io</c:v>
                </c:pt>
                <c:pt idx="9">
                  <c:v>Moon</c:v>
                </c:pt>
                <c:pt idx="10">
                  <c:v>Ganymede</c:v>
                </c:pt>
                <c:pt idx="11">
                  <c:v>Titan</c:v>
                </c:pt>
                <c:pt idx="12">
                  <c:v>Europa</c:v>
                </c:pt>
                <c:pt idx="13">
                  <c:v>Callisto</c:v>
                </c:pt>
                <c:pt idx="14">
                  <c:v>Eris</c:v>
                </c:pt>
                <c:pt idx="15">
                  <c:v>Triton</c:v>
                </c:pt>
                <c:pt idx="16">
                  <c:v>Pluto</c:v>
                </c:pt>
                <c:pt idx="17">
                  <c:v>Titania</c:v>
                </c:pt>
                <c:pt idx="18">
                  <c:v>Ceres</c:v>
                </c:pt>
                <c:pt idx="19">
                  <c:v>Charon</c:v>
                </c:pt>
              </c:strCache>
            </c:strRef>
          </c:cat>
          <c:val>
            <c:numRef>
              <c:f>Sheet1!$C$5:$C$24</c:f>
              <c:numCache>
                <c:formatCode>0.000</c:formatCode>
                <c:ptCount val="20"/>
                <c:pt idx="0">
                  <c:v>0.24191441521824483</c:v>
                </c:pt>
                <c:pt idx="1">
                  <c:v>3.0128535228645871E-2</c:v>
                </c:pt>
                <c:pt idx="2">
                  <c:v>5.2786160411557471E-3</c:v>
                </c:pt>
                <c:pt idx="3">
                  <c:v>0.14210357257575221</c:v>
                </c:pt>
                <c:pt idx="4">
                  <c:v>0</c:v>
                </c:pt>
                <c:pt idx="5">
                  <c:v>3.2239143846267589E-2</c:v>
                </c:pt>
                <c:pt idx="6">
                  <c:v>3.5864234983404124E-3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96805248"/>
        <c:axId val="96806784"/>
      </c:barChart>
      <c:catAx>
        <c:axId val="96805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96806784"/>
        <c:crossesAt val="0.13700000000000001"/>
        <c:auto val="1"/>
        <c:lblAlgn val="ctr"/>
        <c:lblOffset val="50"/>
        <c:noMultiLvlLbl val="0"/>
      </c:catAx>
      <c:valAx>
        <c:axId val="96806784"/>
        <c:scaling>
          <c:logBase val="2.7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0"/>
        <c:majorTickMark val="out"/>
        <c:minorTickMark val="none"/>
        <c:tickLblPos val="nextTo"/>
        <c:spPr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</a:defRPr>
            </a:pPr>
            <a:endParaRPr lang="en-US"/>
          </a:p>
        </c:txPr>
        <c:crossAx val="96805248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8374191384518578"/>
          <c:y val="0.12961365234994568"/>
          <c:w val="0.18916358666616098"/>
          <c:h val="0.21155065994641128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t" anchorCtr="0" compatLnSpc="1">
            <a:prstTxWarp prst="textNoShape">
              <a:avLst/>
            </a:prstTxWarp>
          </a:bodyPr>
          <a:lstStyle>
            <a:lvl1pPr algn="l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b" anchorCtr="0" compatLnSpc="1">
            <a:prstTxWarp prst="textNoShape">
              <a:avLst/>
            </a:prstTxWarp>
          </a:bodyPr>
          <a:lstStyle>
            <a:lvl1pPr algn="l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B1161EF-F6AA-476B-AE92-A15C1010E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6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t" anchorCtr="0" compatLnSpc="1">
            <a:prstTxWarp prst="textNoShape">
              <a:avLst/>
            </a:prstTxWarp>
          </a:bodyPr>
          <a:lstStyle>
            <a:lvl1pPr algn="l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0325" y="720725"/>
            <a:ext cx="46577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b" anchorCtr="0" compatLnSpc="1">
            <a:prstTxWarp prst="textNoShape">
              <a:avLst/>
            </a:prstTxWarp>
          </a:bodyPr>
          <a:lstStyle>
            <a:lvl1pPr algn="l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8520" rIns="97039" bIns="4852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1307A76-528D-441F-A3D0-525091DB9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882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00B717-C24C-48DB-9F13-A023CB8CDCE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FDAB78-77B0-4E1E-ADFE-25EFA56C23A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1F33CF-356C-4771-ABED-631902C1662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17F86-3184-4867-B957-384242380DF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9D8382-7DC2-4741-BD80-B584C7CC1A1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9D8382-7DC2-4741-BD80-B584C7CC1A1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378258-3865-4941-9DF8-9A79A940B27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C027A5-039A-4498-A547-099F808A46F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63B4FD-8407-479E-8C1D-BCEA5977B9D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817186-DB17-4E9F-A588-F6D56BB5C7A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AFA522-6B29-4CF6-BF64-B3D463F8A78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83BA9-7B0B-475A-B330-269AC9971D5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FD0F2F-D801-4E1F-BF0F-4D4ACD19033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6807A6-D6A0-44D2-95EC-7B14ECBC2F3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60AA07-B752-40A3-9E8B-A5AC4424CEE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D8D175-B957-4465-9BD2-FF9A12CB7F5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3C0544-F7FD-43D0-9BDB-D62533BC2D8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BB0B30-8905-406B-9670-F0D88022C28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19571A-8FFC-4C6C-A06F-6B2C9938A09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48E47B-7E69-41C1-AFA4-51ABA88FEBD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239CCA-EC63-4EBF-9854-99D7C12359E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0E0F52-48B8-4505-9E2D-D7D842D7425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F09DEB-E353-49BA-9C4C-F385D788468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F09DEB-E353-49BA-9C4C-F385D788468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E63FE7-C472-40DB-88F6-C645B415AB4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A1D51A-D723-4107-BC22-1CC208DBFB3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6" tIns="45708" rIns="91416" bIns="45708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300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89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0"/>
            <a:ext cx="2514600" cy="716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391400" cy="716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47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7611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1295400"/>
            <a:ext cx="4743450" cy="587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975" y="1295400"/>
            <a:ext cx="4743450" cy="587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18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0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4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323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8958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0935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295400"/>
            <a:ext cx="96393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8" name="Picture 4" descr="C:\Documents and Settings\All Users\Documents\All Cad Files\NIAC\October2002 presentation\thinearth.gif"/>
          <p:cNvPicPr>
            <a:picLocks noChangeAspect="1" noChangeArrowheads="1"/>
          </p:cNvPicPr>
          <p:nvPr/>
        </p:nvPicPr>
        <p:blipFill>
          <a:blip r:embed="rId13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7323138"/>
            <a:ext cx="7040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862888" y="7327900"/>
            <a:ext cx="2192337" cy="44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i="1" dirty="0" smtClean="0">
                <a:solidFill>
                  <a:srgbClr val="00CCFF"/>
                </a:solidFill>
                <a:latin typeface="Verdana" pitchFamily="34" charset="0"/>
              </a:rPr>
              <a:t>Tether Applications, Inc.      </a:t>
            </a:r>
          </a:p>
          <a:p>
            <a:pPr algn="r" eaLnBrk="1" hangingPunct="1">
              <a:defRPr/>
            </a:pPr>
            <a:r>
              <a:rPr lang="en-US" altLang="en-US" sz="1100" i="1" dirty="0" smtClean="0">
                <a:solidFill>
                  <a:srgbClr val="00CCFF"/>
                </a:solidFill>
                <a:latin typeface="Verdana" pitchFamily="34" charset="0"/>
              </a:rPr>
              <a:t>Sept. 2017, pg. </a:t>
            </a:r>
            <a:fld id="{1C0F855C-8F0A-4C31-81E5-A6C15FF53AC0}" type="slidenum">
              <a:rPr lang="en-US" altLang="en-US" sz="1100" i="1" smtClean="0">
                <a:solidFill>
                  <a:srgbClr val="00CCFF"/>
                </a:solidFill>
                <a:latin typeface="Verdana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100" i="1" dirty="0" smtClean="0">
              <a:solidFill>
                <a:srgbClr val="00CCFF"/>
              </a:solidFill>
              <a:latin typeface="Verdana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-1" y="7332663"/>
            <a:ext cx="1908175" cy="44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82" tIns="50941" rIns="101882" bIns="50941">
            <a:spAutoFit/>
          </a:bodyPr>
          <a:lstStyle>
            <a:lvl1pPr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defTabSz="1019175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100" i="1" dirty="0" smtClean="0">
                <a:solidFill>
                  <a:srgbClr val="00CCFF"/>
                </a:solidFill>
                <a:latin typeface="Verdana" pitchFamily="34" charset="0"/>
              </a:rPr>
              <a:t>Living Beyond Earth, </a:t>
            </a:r>
          </a:p>
          <a:p>
            <a:pPr algn="l" eaLnBrk="1" hangingPunct="1">
              <a:defRPr/>
            </a:pPr>
            <a:r>
              <a:rPr lang="en-US" altLang="en-US" sz="1100" i="1" dirty="0" smtClean="0">
                <a:solidFill>
                  <a:srgbClr val="00CCFF"/>
                </a:solidFill>
                <a:latin typeface="Verdana" pitchFamily="34" charset="0"/>
              </a:rPr>
              <a:t>in Partial Gravity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rgbClr val="00CCFF"/>
          </a:solidFill>
          <a:latin typeface="Times New Roman" pitchFamily="18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bg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hyperlink" Target="mailto:tether@cox.net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.google.com/scholar?q=%22Potential+on+Orbit+Uses+of+Aluminum+from+the+External+Tank,%22" TargetMode="External"/><Relationship Id="rId3" Type="http://schemas.openxmlformats.org/officeDocument/2006/relationships/hyperlink" Target="http://www.gdnordley.com/_files/Gravity.pdf" TargetMode="External"/><Relationship Id="rId7" Type="http://schemas.openxmlformats.org/officeDocument/2006/relationships/hyperlink" Target="https://ntrs.nasa.gov/archive/nasa/casi.ntrs.nasa.gov/20170007268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6EWMjgRTdg" TargetMode="External"/><Relationship Id="rId5" Type="http://schemas.openxmlformats.org/officeDocument/2006/relationships/hyperlink" Target="http://ntrs.nasa.gov/" TargetMode="External"/><Relationship Id="rId4" Type="http://schemas.openxmlformats.org/officeDocument/2006/relationships/hyperlink" Target="http://www.artificial-gravit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51299"/>
            <a:ext cx="9353550" cy="3044701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Living Beyond Earth,  </a:t>
            </a:r>
            <a:br>
              <a:rPr lang="en-US" altLang="en-US" sz="4800" dirty="0" smtClean="0"/>
            </a:br>
            <a:r>
              <a:rPr lang="en-US" altLang="en-US" sz="4800" dirty="0" smtClean="0"/>
              <a:t>in Partial Gravity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1400" dirty="0" smtClean="0"/>
              <a:t>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Mars Society Conference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dirty="0" smtClean="0"/>
              <a:t>September 2017, UC Irvine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91400" y="5765800"/>
            <a:ext cx="2667000" cy="13382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z="2000" dirty="0" smtClean="0"/>
              <a:t>Joe Carroll </a:t>
            </a:r>
          </a:p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z="1800" dirty="0" smtClean="0"/>
              <a:t>Tether Applications, Inc. </a:t>
            </a:r>
          </a:p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z="1800" dirty="0" smtClean="0">
                <a:solidFill>
                  <a:srgbClr val="00CCFF"/>
                </a:solidFill>
              </a:rPr>
              <a:t>619-980-1248 mobile</a:t>
            </a:r>
          </a:p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z="1800" dirty="0">
                <a:hlinkClick r:id="rId3"/>
              </a:rPr>
              <a:t>tether@cox.net</a:t>
            </a:r>
            <a:endParaRPr lang="en-US" altLang="en-US" sz="1800" dirty="0"/>
          </a:p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endParaRPr lang="en-US" altLang="en-US" sz="1800" dirty="0" smtClean="0">
              <a:solidFill>
                <a:srgbClr val="00CC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39955" y="258189"/>
            <a:ext cx="7686829" cy="2856192"/>
            <a:chOff x="2927377" y="332998"/>
            <a:chExt cx="7204119" cy="26768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402" y="579024"/>
              <a:ext cx="623961" cy="62227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7" y="567122"/>
              <a:ext cx="653009" cy="65300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812" y="412389"/>
              <a:ext cx="952624" cy="9526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438" y="423111"/>
              <a:ext cx="937410" cy="9295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31" y="601428"/>
              <a:ext cx="559585" cy="5608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446" y="448097"/>
              <a:ext cx="870304" cy="868117"/>
            </a:xfrm>
            <a:prstGeom prst="rect">
              <a:avLst/>
            </a:prstGeom>
          </p:spPr>
        </p:pic>
        <p:sp>
          <p:nvSpPr>
            <p:cNvPr id="29" name="Left Brace 28"/>
            <p:cNvSpPr/>
            <p:nvPr/>
          </p:nvSpPr>
          <p:spPr bwMode="auto">
            <a:xfrm flipH="1">
              <a:off x="8871392" y="463515"/>
              <a:ext cx="215517" cy="814130"/>
            </a:xfrm>
            <a:prstGeom prst="leftBrace">
              <a:avLst>
                <a:gd name="adj1" fmla="val 39912"/>
                <a:gd name="adj2" fmla="val 49615"/>
              </a:avLst>
            </a:pr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67457" y="332998"/>
              <a:ext cx="1031168" cy="100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6 moons, at 12-18% of earth gravity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870" y="1470494"/>
              <a:ext cx="1556596" cy="153933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655" y="1675016"/>
              <a:ext cx="1117221" cy="111722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9106393" y="1694614"/>
              <a:ext cx="1025103" cy="100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2 planets, each 38% of earth gravity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9" name="Left Brace 58"/>
          <p:cNvSpPr/>
          <p:nvPr/>
        </p:nvSpPr>
        <p:spPr bwMode="auto">
          <a:xfrm flipH="1">
            <a:off x="8597103" y="1485900"/>
            <a:ext cx="277451" cy="1591056"/>
          </a:xfrm>
          <a:prstGeom prst="leftBrace">
            <a:avLst>
              <a:gd name="adj1" fmla="val 39912"/>
              <a:gd name="adj2" fmla="val 49615"/>
            </a:avLst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/>
        </p:blipFill>
        <p:spPr>
          <a:xfrm>
            <a:off x="1066800" y="5808722"/>
            <a:ext cx="2101003" cy="136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193"/>
            <a:ext cx="609600" cy="7057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70025" y="947738"/>
            <a:ext cx="8359775" cy="6203950"/>
          </a:xfrm>
        </p:spPr>
        <p:txBody>
          <a:bodyPr/>
          <a:lstStyle/>
          <a:p>
            <a:pPr marL="27432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Scenario (during phasing, on crew flights to ISS)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  Fly away from stage to pull out “stitched-down” tether.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2.  Dragon spins up using </a:t>
            </a:r>
            <a:r>
              <a:rPr lang="en-US" altLang="en-US" sz="2600" dirty="0" err="1" smtClean="0">
                <a:solidFill>
                  <a:schemeClr val="bg1"/>
                </a:solidFill>
                <a:cs typeface="Times New Roman" charset="0"/>
              </a:rPr>
              <a:t>posigrade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pulses all around orbit.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3.  Pause spin-up several times to test adaptation to the spin.</a:t>
            </a:r>
          </a:p>
          <a:p>
            <a:pPr marL="438912" indent="-54864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4.  Proper phasing of parking orbit eccentricity and tether   release may allow free targeted deorbit of Falcon stage.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5.  Refine &amp; repeat on multiple missions, to get more data.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600" i="1" dirty="0" smtClean="0">
                <a:cs typeface="Times New Roman" charset="0"/>
              </a:rPr>
              <a:t> Can low gravity ease crew accommodation to free fall?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en-US" altLang="en-US" sz="1200" dirty="0" smtClean="0">
              <a:solidFill>
                <a:schemeClr val="bg1"/>
              </a:solidFill>
              <a:cs typeface="Times New Roman" charset="0"/>
            </a:endParaRP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This resembles the test on Gemini 11, except that:</a:t>
            </a:r>
          </a:p>
          <a:p>
            <a:pPr marL="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 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It uses a longer (500 vs 30m) &amp; stronger “seatbelt” tether. </a:t>
            </a:r>
          </a:p>
          <a:p>
            <a:pPr marL="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2.  It spins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faster: 1 rpm gives lunar gravity,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148 m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from CM. </a:t>
            </a:r>
          </a:p>
          <a:p>
            <a:pPr marL="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3.  No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counterweight capture is needed (use Falcon stage).</a:t>
            </a:r>
          </a:p>
          <a:p>
            <a:pPr marL="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4.  A </a:t>
            </a:r>
            <a:r>
              <a:rPr lang="en-US" altLang="en-US" sz="2600" dirty="0" err="1">
                <a:solidFill>
                  <a:schemeClr val="bg1"/>
                </a:solidFill>
                <a:cs typeface="Times New Roman" charset="0"/>
              </a:rPr>
              <a:t>lossy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 3-point bridle can stabilize the Dragon attitude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.</a:t>
            </a:r>
          </a:p>
          <a:p>
            <a:pPr marL="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5.  B</a:t>
            </a:r>
            <a:r>
              <a:rPr lang="en-US" altLang="en-US" sz="2600" spc="-20" dirty="0" smtClean="0">
                <a:solidFill>
                  <a:schemeClr val="bg1"/>
                </a:solidFill>
                <a:cs typeface="Times New Roman" charset="0"/>
              </a:rPr>
              <a:t>ridle must stow in grooves in TPS, as chute rigging does. </a:t>
            </a:r>
            <a:endParaRPr lang="en-US" altLang="en-US" sz="2600" spc="-2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752475" y="0"/>
            <a:ext cx="9305925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Gemini-like Dragon Spin Sensitivity Tests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7325" y="228600"/>
            <a:ext cx="1109663" cy="6961188"/>
            <a:chOff x="187325" y="228600"/>
            <a:chExt cx="1109663" cy="6961188"/>
          </a:xfrm>
        </p:grpSpPr>
        <p:sp>
          <p:nvSpPr>
            <p:cNvPr id="43" name="Line 331"/>
            <p:cNvSpPr>
              <a:spLocks noChangeAspect="1" noChangeShapeType="1"/>
            </p:cNvSpPr>
            <p:nvPr/>
          </p:nvSpPr>
          <p:spPr bwMode="auto">
            <a:xfrm>
              <a:off x="646113" y="3619500"/>
              <a:ext cx="0" cy="213995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" name="Picture 332" descr="C:\Documents and Settings\joe\My Documents\My Pictures\DragonlabCroppedHalfRes.JPG"/>
            <p:cNvPicPr>
              <a:picLocks noChangeAspect="1" noChangeArrowheads="1"/>
            </p:cNvPicPr>
            <p:nvPr/>
          </p:nvPicPr>
          <p:blipFill>
            <a:blip r:embed="rId3">
              <a:lum bright="-8000"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" y="228600"/>
              <a:ext cx="869950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Line 333"/>
            <p:cNvSpPr>
              <a:spLocks noChangeAspect="1" noChangeShapeType="1"/>
            </p:cNvSpPr>
            <p:nvPr/>
          </p:nvSpPr>
          <p:spPr bwMode="auto">
            <a:xfrm rot="21360000" flipH="1">
              <a:off x="623888" y="1208088"/>
              <a:ext cx="103187" cy="3889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34"/>
            <p:cNvSpPr>
              <a:spLocks noChangeAspect="1" noChangeShapeType="1"/>
            </p:cNvSpPr>
            <p:nvPr/>
          </p:nvSpPr>
          <p:spPr bwMode="auto">
            <a:xfrm rot="-300000">
              <a:off x="482600" y="1066800"/>
              <a:ext cx="131763" cy="5508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35"/>
            <p:cNvSpPr>
              <a:spLocks noChangeAspect="1" noChangeShapeType="1"/>
            </p:cNvSpPr>
            <p:nvPr/>
          </p:nvSpPr>
          <p:spPr bwMode="auto">
            <a:xfrm flipH="1">
              <a:off x="631825" y="1152525"/>
              <a:ext cx="207963" cy="4714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36"/>
            <p:cNvSpPr>
              <a:spLocks noChangeAspect="1" noChangeShapeType="1"/>
            </p:cNvSpPr>
            <p:nvPr/>
          </p:nvSpPr>
          <p:spPr bwMode="auto">
            <a:xfrm>
              <a:off x="638175" y="1622425"/>
              <a:ext cx="0" cy="192087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346" descr="C:\Documents and Settings\joe\My Documents\My Pictures\Falcon9Stage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5" b="-2"/>
            <a:stretch>
              <a:fillRect/>
            </a:stretch>
          </p:blipFill>
          <p:spPr bwMode="auto">
            <a:xfrm>
              <a:off x="388938" y="5759450"/>
              <a:ext cx="517525" cy="143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337"/>
            <p:cNvGrpSpPr>
              <a:grpSpLocks noChangeAspect="1"/>
            </p:cNvGrpSpPr>
            <p:nvPr/>
          </p:nvGrpSpPr>
          <p:grpSpPr bwMode="auto">
            <a:xfrm>
              <a:off x="541338" y="3527425"/>
              <a:ext cx="206375" cy="133350"/>
              <a:chOff x="742" y="2523"/>
              <a:chExt cx="173" cy="112"/>
            </a:xfrm>
          </p:grpSpPr>
          <p:grpSp>
            <p:nvGrpSpPr>
              <p:cNvPr id="53" name="Group 338"/>
              <p:cNvGrpSpPr>
                <a:grpSpLocks noChangeAspect="1"/>
              </p:cNvGrpSpPr>
              <p:nvPr/>
            </p:nvGrpSpPr>
            <p:grpSpPr bwMode="auto">
              <a:xfrm>
                <a:off x="742" y="2562"/>
                <a:ext cx="173" cy="73"/>
                <a:chOff x="255" y="3125"/>
                <a:chExt cx="349" cy="148"/>
              </a:xfrm>
            </p:grpSpPr>
            <p:sp>
              <p:nvSpPr>
                <p:cNvPr id="58" name="Line 339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313" y="3136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340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547" y="3144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341"/>
                <p:cNvSpPr>
                  <a:spLocks noChangeAspect="1" noChangeShapeType="1"/>
                </p:cNvSpPr>
                <p:nvPr/>
              </p:nvSpPr>
              <p:spPr bwMode="auto">
                <a:xfrm rot="3300000" flipV="1">
                  <a:off x="357" y="3164"/>
                  <a:ext cx="148" cy="70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342"/>
              <p:cNvGrpSpPr>
                <a:grpSpLocks noChangeAspect="1"/>
              </p:cNvGrpSpPr>
              <p:nvPr/>
            </p:nvGrpSpPr>
            <p:grpSpPr bwMode="auto">
              <a:xfrm>
                <a:off x="742" y="2523"/>
                <a:ext cx="173" cy="73"/>
                <a:chOff x="255" y="3125"/>
                <a:chExt cx="349" cy="148"/>
              </a:xfrm>
            </p:grpSpPr>
            <p:sp>
              <p:nvSpPr>
                <p:cNvPr id="55" name="Line 343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313" y="3136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344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547" y="3144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345"/>
                <p:cNvSpPr>
                  <a:spLocks noChangeAspect="1" noChangeShapeType="1"/>
                </p:cNvSpPr>
                <p:nvPr/>
              </p:nvSpPr>
              <p:spPr bwMode="auto">
                <a:xfrm rot="3300000" flipV="1">
                  <a:off x="357" y="3164"/>
                  <a:ext cx="148" cy="70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>
              <a:off x="187325" y="5686425"/>
              <a:ext cx="36512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0800000" flipH="1">
              <a:off x="1114425" y="930275"/>
              <a:ext cx="18256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9273" y="2724150"/>
            <a:ext cx="58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C:\Documents and Settings\joe\My Documents\My Pictures\CabinLayou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66775"/>
            <a:ext cx="86106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What Module Diameter &amp; Layout(s) Should We Use?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914400" y="3819525"/>
            <a:ext cx="18288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3.6 meter dia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524250" y="3819525"/>
            <a:ext cx="18288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4.2 meter dia</a:t>
            </a: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 rot="2700000">
            <a:off x="5975351" y="3746500"/>
            <a:ext cx="838200" cy="835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6043613" y="3565525"/>
            <a:ext cx="9604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5.2 meter dia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3505200" y="697230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ISS lab layout</a:t>
            </a:r>
          </a:p>
        </p:txBody>
      </p:sp>
    </p:spTree>
    <p:extLst>
      <p:ext uri="{BB962C8B-B14F-4D97-AF65-F5344CB8AC3E}">
        <p14:creationId xmlns:p14="http://schemas.microsoft.com/office/powerpoint/2010/main" val="131587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181" descr="C:\Documents and Settings\joe\My Documents\My Pictures\FalconAnd7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2500"/>
            <a:ext cx="9067800" cy="318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7170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9721850" cy="898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Key Dumbbell Part #1:  </a:t>
            </a:r>
            <a:r>
              <a:rPr lang="en-US" altLang="en-US" sz="3600" b="1" dirty="0" smtClean="0"/>
              <a:t>~</a:t>
            </a:r>
            <a:r>
              <a:rPr lang="en-US" altLang="en-US" sz="3600" dirty="0" smtClean="0"/>
              <a:t>737-Size </a:t>
            </a:r>
            <a:r>
              <a:rPr lang="en-US" altLang="en-US" sz="3600" dirty="0" err="1" smtClean="0"/>
              <a:t>Hab</a:t>
            </a:r>
            <a:r>
              <a:rPr lang="en-US" altLang="en-US" sz="3600" dirty="0" smtClean="0"/>
              <a:t> Modules</a:t>
            </a:r>
          </a:p>
        </p:txBody>
      </p:sp>
      <p:pic>
        <p:nvPicPr>
          <p:cNvPr id="11268" name="Picture 7173" descr="C:\Documents and Settings\joe\My Documents\My Pictures\Falcon9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2538"/>
            <a:ext cx="868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7174"/>
          <p:cNvSpPr>
            <a:spLocks noChangeShapeType="1"/>
          </p:cNvSpPr>
          <p:nvPr/>
        </p:nvSpPr>
        <p:spPr bwMode="auto">
          <a:xfrm flipH="1">
            <a:off x="6653213" y="2921000"/>
            <a:ext cx="184150" cy="5492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7175"/>
          <p:cNvSpPr txBox="1">
            <a:spLocks noChangeArrowheads="1"/>
          </p:cNvSpPr>
          <p:nvPr/>
        </p:nvSpPr>
        <p:spPr bwMode="auto">
          <a:xfrm>
            <a:off x="6083300" y="1341438"/>
            <a:ext cx="17684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Standard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F9 fairing</a:t>
            </a:r>
          </a:p>
        </p:txBody>
      </p:sp>
      <p:sp>
        <p:nvSpPr>
          <p:cNvPr id="11271" name="Text Box 7176"/>
          <p:cNvSpPr txBox="1">
            <a:spLocks noChangeArrowheads="1"/>
          </p:cNvSpPr>
          <p:nvPr/>
        </p:nvSpPr>
        <p:spPr bwMode="auto">
          <a:xfrm>
            <a:off x="8464550" y="1246188"/>
            <a:ext cx="14351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~</a:t>
            </a:r>
            <a:r>
              <a:rPr lang="en-US" altLang="en-US" sz="800" b="1"/>
              <a:t> </a:t>
            </a:r>
            <a:r>
              <a:rPr lang="en-US" altLang="en-US" sz="2400"/>
              <a:t>Equal peak aero bending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loads</a:t>
            </a:r>
          </a:p>
        </p:txBody>
      </p:sp>
      <p:sp>
        <p:nvSpPr>
          <p:cNvPr id="11272" name="Text Box 7177"/>
          <p:cNvSpPr txBox="1">
            <a:spLocks noChangeArrowheads="1"/>
          </p:cNvSpPr>
          <p:nvPr/>
        </p:nvSpPr>
        <p:spPr bwMode="auto">
          <a:xfrm>
            <a:off x="935038" y="3649663"/>
            <a:ext cx="60769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- 3.6 x </a:t>
            </a:r>
            <a:r>
              <a:rPr lang="en-US" altLang="en-US" sz="2400" b="1"/>
              <a:t>~</a:t>
            </a:r>
            <a:r>
              <a:rPr lang="en-US" altLang="en-US" sz="2400"/>
              <a:t>17m cabin (build on Falcon 9 line?)</a:t>
            </a:r>
          </a:p>
          <a:p>
            <a:pPr eaLnBrk="1" hangingPunct="1">
              <a:lnSpc>
                <a:spcPct val="106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- Launch on Falcon Heavy; add more after assy</a:t>
            </a:r>
          </a:p>
          <a:p>
            <a:pPr eaLnBrk="1" hangingPunct="1">
              <a:lnSpc>
                <a:spcPct val="106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- Deploy standoff MMOD shield once in orbit</a:t>
            </a:r>
          </a:p>
        </p:txBody>
      </p:sp>
      <p:sp>
        <p:nvSpPr>
          <p:cNvPr id="11273" name="Text Box 7178"/>
          <p:cNvSpPr txBox="1">
            <a:spLocks noChangeArrowheads="1"/>
          </p:cNvSpPr>
          <p:nvPr/>
        </p:nvSpPr>
        <p:spPr bwMode="auto">
          <a:xfrm>
            <a:off x="1831975" y="6656388"/>
            <a:ext cx="4648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3.5 x 18m 737-600 cabin</a:t>
            </a:r>
          </a:p>
        </p:txBody>
      </p:sp>
      <p:sp>
        <p:nvSpPr>
          <p:cNvPr id="11274" name="Line 7179"/>
          <p:cNvSpPr>
            <a:spLocks noChangeShapeType="1"/>
          </p:cNvSpPr>
          <p:nvPr/>
        </p:nvSpPr>
        <p:spPr bwMode="auto">
          <a:xfrm flipH="1">
            <a:off x="8001000" y="1406525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7180"/>
          <p:cNvSpPr>
            <a:spLocks noChangeShapeType="1"/>
          </p:cNvSpPr>
          <p:nvPr/>
        </p:nvSpPr>
        <p:spPr bwMode="auto">
          <a:xfrm flipH="1">
            <a:off x="8004175" y="1522413"/>
            <a:ext cx="835025" cy="646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6" name="Picture 7182" descr="C:\Documents and Settings\joe\My Documents\My Pictures\FalconCabinCrossSe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516313"/>
            <a:ext cx="14541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Line 7183"/>
          <p:cNvSpPr>
            <a:spLocks noChangeShapeType="1"/>
          </p:cNvSpPr>
          <p:nvPr/>
        </p:nvSpPr>
        <p:spPr bwMode="auto">
          <a:xfrm flipV="1">
            <a:off x="8099425" y="4456113"/>
            <a:ext cx="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7184"/>
          <p:cNvSpPr>
            <a:spLocks noChangeShapeType="1"/>
          </p:cNvSpPr>
          <p:nvPr/>
        </p:nvSpPr>
        <p:spPr bwMode="auto">
          <a:xfrm flipV="1">
            <a:off x="9477375" y="4422775"/>
            <a:ext cx="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7186"/>
          <p:cNvSpPr>
            <a:spLocks noChangeShapeType="1"/>
          </p:cNvSpPr>
          <p:nvPr/>
        </p:nvSpPr>
        <p:spPr bwMode="auto">
          <a:xfrm>
            <a:off x="8077200" y="5026025"/>
            <a:ext cx="317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7175"/>
          <p:cNvSpPr txBox="1">
            <a:spLocks noChangeArrowheads="1"/>
          </p:cNvSpPr>
          <p:nvPr/>
        </p:nvSpPr>
        <p:spPr bwMode="auto">
          <a:xfrm>
            <a:off x="401638" y="1522413"/>
            <a:ext cx="4572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(F9 Block 1 shown; 1.1 is longer)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9721850" cy="898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Key Dumbbell Part #2:  Inflatable Radial Tunnels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800600" y="990600"/>
            <a:ext cx="502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cs typeface="Times New Roman" charset="0"/>
              </a:rPr>
              <a:t>Transhab</a:t>
            </a:r>
            <a:r>
              <a:rPr lang="en-US" altLang="en-US" sz="2800" u="sng" dirty="0">
                <a:cs typeface="Times New Roman" charset="0"/>
              </a:rPr>
              <a:t>-like inflatable tube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</a:t>
            </a:r>
            <a:r>
              <a:rPr lang="en-US" altLang="en-US" sz="2400" dirty="0" err="1">
                <a:solidFill>
                  <a:schemeClr val="bg1"/>
                </a:solidFill>
                <a:cs typeface="Times New Roman" charset="0"/>
              </a:rPr>
              <a:t>Vectran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 fiber in flexible matrix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Damage tolerant; easy to customize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-  Allows 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shirtsleeve end-to-end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travel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-  Use translucent tunnels &amp; grow food</a:t>
            </a:r>
            <a:endParaRPr lang="en-US" altLang="en-US" sz="2400" dirty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cs typeface="Times New Roman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cs typeface="Times New Roman" charset="0"/>
              </a:rPr>
              <a:t>Stows very compactly for launch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Fold deflated beam in half &amp; roll up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Keeps rigid end fixtures on outside:</a:t>
            </a:r>
            <a:endParaRPr lang="en-US" altLang="en-US" sz="2200" dirty="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12292" name="Picture 13" descr="C:\Documents and Settings\joe\My Documents\My Pictures\RolledTun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95600" cy="28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33475"/>
            <a:ext cx="37846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9721850" cy="898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Growing Food in Inflatable Radial Tunnels 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390775" y="838200"/>
            <a:ext cx="7010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 smtClean="0">
                <a:cs typeface="Times New Roman" charset="0"/>
              </a:rPr>
              <a:t>Why use tunnels to grow food?</a:t>
            </a:r>
            <a:endParaRPr lang="en-US" altLang="en-US" sz="2800" u="sng" dirty="0">
              <a:cs typeface="Times New Roman" charset="0"/>
            </a:endParaRP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1.  Large sun-lit areas are feasible at low added mass.</a:t>
            </a: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2.  Airflow &amp; “rain” can aid cabin thermal control.</a:t>
            </a: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3.  Geometry should ease farming automation.</a:t>
            </a:r>
            <a:endParaRPr lang="en-US" altLang="en-US" sz="2400" dirty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cs typeface="Times New Roman" charset="0"/>
            </a:endParaRP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 smtClean="0">
                <a:cs typeface="Times New Roman" charset="0"/>
              </a:rPr>
              <a:t>How must overall facility design be modified? </a:t>
            </a:r>
            <a:endParaRPr lang="en-US" altLang="en-US" sz="2800" u="sng" dirty="0">
              <a:cs typeface="Times New Roman" charset="0"/>
            </a:endParaRP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1.  Use quartz fiber in silicone to pass filtered sunlight.</a:t>
            </a: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2. 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Use 2 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parallel tunnels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to allow large air flow 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loops.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3.  Add tanks to raise fish that eat crop waste mass.</a:t>
            </a: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AutoNum type="arabicPeriod" startAt="5"/>
            </a:pPr>
            <a:endParaRPr lang="en-US" altLang="en-US" sz="1200" dirty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cs typeface="Times New Roman" charset="0"/>
              </a:rPr>
              <a:t>What </a:t>
            </a:r>
            <a:r>
              <a:rPr lang="en-US" altLang="en-US" sz="2800" u="sng" dirty="0" smtClean="0">
                <a:cs typeface="Times New Roman" charset="0"/>
              </a:rPr>
              <a:t>key issues need early study?</a:t>
            </a:r>
            <a:endParaRPr lang="en-US" altLang="en-US" sz="2800" u="sng" dirty="0">
              <a:cs typeface="Times New Roman" charset="0"/>
            </a:endParaRP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1.  Do we need LEDs during each &lt;36 minute night?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2.  How much thermal 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mass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do we need for the night?</a:t>
            </a:r>
          </a:p>
          <a:p>
            <a:pPr marL="0" indent="0" eaLnBrk="1" hangingPunct="1">
              <a:lnSpc>
                <a:spcPct val="104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3.  How much will adequate MMOD protection weigh? </a:t>
            </a:r>
          </a:p>
          <a:p>
            <a:pPr eaLnBrk="1" hangingPunct="1"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4.  Can farm automation experts make this work?</a:t>
            </a:r>
          </a:p>
          <a:p>
            <a:pPr eaLnBrk="1" hangingPunct="1">
              <a:lnSpc>
                <a:spcPct val="95000"/>
              </a:lnSpc>
              <a:spcBef>
                <a:spcPts val="1000"/>
              </a:spcBef>
              <a:buFontTx/>
              <a:buNone/>
            </a:pPr>
            <a:r>
              <a:rPr lang="en-US" altLang="en-US" sz="2400" i="1" dirty="0" smtClean="0">
                <a:cs typeface="Times New Roman" charset="0"/>
              </a:rPr>
              <a:t>Many land-grant colleges already develop spacecraft,  but their agriculture departments don’t—yet!</a:t>
            </a:r>
            <a:endParaRPr lang="en-US" altLang="en-US" sz="2400" i="1" dirty="0">
              <a:cs typeface="Times New Roman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AutoNum type="arabicPeriod" startAt="5"/>
            </a:pPr>
            <a:endParaRPr lang="en-US" altLang="en-US" sz="22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7675" y="3273218"/>
            <a:ext cx="54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charset="0"/>
              </a:rPr>
              <a:t>CM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3186" y="3741304"/>
            <a:ext cx="704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charset="0"/>
              </a:rPr>
              <a:t>0.06g</a:t>
            </a:r>
            <a:endParaRPr lang="en-US" altLang="en-US" sz="1800" dirty="0">
              <a:cs typeface="Times New Roman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08213" y="1967714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charset="0"/>
              </a:rPr>
              <a:t>Moon</a:t>
            </a:r>
            <a:endParaRPr lang="en-US" altLang="en-US" sz="1800" dirty="0">
              <a:cs typeface="Times New Roman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7903" y="6212362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charset="0"/>
              </a:rPr>
              <a:t>Mars</a:t>
            </a:r>
            <a:endParaRPr lang="en-US" altLang="en-US" sz="1800" dirty="0"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6" y="925286"/>
            <a:ext cx="541862" cy="62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Conclusions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283" y="990600"/>
            <a:ext cx="7908925" cy="6223000"/>
          </a:xfrm>
        </p:spPr>
        <p:txBody>
          <a:bodyPr/>
          <a:lstStyle/>
          <a:p>
            <a:pPr marL="411480" indent="-41148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en-US" sz="2600" dirty="0" smtClean="0">
                <a:cs typeface="Times New Roman" charset="0"/>
              </a:rPr>
              <a:t>1.  Man has been going into orbit for </a:t>
            </a:r>
            <a:r>
              <a:rPr lang="en-US" altLang="en-US" sz="2600" b="1" dirty="0" smtClean="0">
                <a:cs typeface="Times New Roman" charset="0"/>
              </a:rPr>
              <a:t>&gt;</a:t>
            </a:r>
            <a:r>
              <a:rPr lang="en-US" altLang="en-US" sz="2600" dirty="0" smtClean="0">
                <a:cs typeface="Times New Roman" charset="0"/>
              </a:rPr>
              <a:t>50 years, but we seem stuck. Maybe we should learn more about our physiology before we even </a:t>
            </a:r>
            <a:r>
              <a:rPr lang="en-US" altLang="en-US" sz="2600" b="1" i="1" dirty="0" smtClean="0">
                <a:cs typeface="Times New Roman" charset="0"/>
              </a:rPr>
              <a:t>plan</a:t>
            </a:r>
            <a:r>
              <a:rPr lang="en-US" altLang="en-US" sz="2600" dirty="0" smtClean="0">
                <a:cs typeface="Times New Roman" charset="0"/>
              </a:rPr>
              <a:t> multi-year missions.</a:t>
            </a:r>
          </a:p>
          <a:p>
            <a:pPr marL="411480" indent="-41148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en-US" sz="2600" dirty="0" smtClean="0">
                <a:cs typeface="Times New Roman" charset="0"/>
              </a:rPr>
              <a:t>2.  Three gravity levels (Earth, Mars, Moon) cover all 13 large bodies of interest in our solar system. And the 8 partial-gravity bodies are more accessible and usable! Partial gravity research clarifies our future off earth. </a:t>
            </a:r>
            <a:endParaRPr lang="en-US" altLang="en-US" sz="2600" b="1" dirty="0" smtClean="0">
              <a:cs typeface="Times New Roman" charset="0"/>
            </a:endParaRPr>
          </a:p>
          <a:p>
            <a:pPr marL="411480" indent="-411480" eaLnBrk="1" hangingPunct="1">
              <a:spcBef>
                <a:spcPct val="0"/>
              </a:spcBef>
              <a:spcAft>
                <a:spcPts val="1500"/>
              </a:spcAft>
              <a:buFontTx/>
              <a:buAutoNum type="arabicPeriod" startAt="3"/>
            </a:pPr>
            <a:r>
              <a:rPr lang="en-US" altLang="en-US" sz="2600" dirty="0" smtClean="0">
                <a:cs typeface="Times New Roman" charset="0"/>
              </a:rPr>
              <a:t>We can start with tumbling dumbbell tests like the Gemini 11 test, to learn what spin rates are best.</a:t>
            </a:r>
          </a:p>
          <a:p>
            <a:pPr marL="411480" indent="-411480" eaLnBrk="1" hangingPunct="1">
              <a:spcBef>
                <a:spcPct val="0"/>
              </a:spcBef>
              <a:spcAft>
                <a:spcPts val="1500"/>
              </a:spcAft>
              <a:buFontTx/>
              <a:buAutoNum type="arabicPeriod" startAt="3"/>
            </a:pPr>
            <a:r>
              <a:rPr lang="en-US" altLang="en-US" sz="2600" dirty="0" smtClean="0">
                <a:cs typeface="Times New Roman" charset="0"/>
              </a:rPr>
              <a:t>Settlements will need local food production, recycling, &amp; overall sustainability even more than better rockets. </a:t>
            </a:r>
          </a:p>
          <a:p>
            <a:pPr marL="411480" indent="-411480" eaLnBrk="1" hangingPunct="1">
              <a:spcBef>
                <a:spcPct val="0"/>
              </a:spcBef>
              <a:spcAft>
                <a:spcPts val="1500"/>
              </a:spcAft>
              <a:buFontTx/>
              <a:buAutoNum type="arabicPeriod" startAt="3"/>
            </a:pPr>
            <a:r>
              <a:rPr lang="en-US" altLang="en-US" sz="2600" dirty="0" smtClean="0">
                <a:cs typeface="Times New Roman" charset="0"/>
              </a:rPr>
              <a:t>Sustainability on and off earth have more in common than power or transport technologies do—so use this!  </a:t>
            </a:r>
            <a:endParaRPr lang="en-US" altLang="en-US" sz="2200" dirty="0" smtClean="0">
              <a:cs typeface="Times New Roman" charset="0"/>
            </a:endParaRPr>
          </a:p>
          <a:p>
            <a:pPr marL="411480" indent="-41148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cs typeface="Times New Roman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325" y="228600"/>
            <a:ext cx="1109663" cy="6961188"/>
            <a:chOff x="187325" y="228600"/>
            <a:chExt cx="1109663" cy="6961188"/>
          </a:xfrm>
        </p:grpSpPr>
        <p:sp>
          <p:nvSpPr>
            <p:cNvPr id="20485" name="Line 331"/>
            <p:cNvSpPr>
              <a:spLocks noChangeAspect="1" noChangeShapeType="1"/>
            </p:cNvSpPr>
            <p:nvPr/>
          </p:nvSpPr>
          <p:spPr bwMode="auto">
            <a:xfrm>
              <a:off x="646113" y="3619500"/>
              <a:ext cx="0" cy="213995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86" name="Picture 332" descr="C:\Documents and Settings\joe\My Documents\My Pictures\DragonlabCroppedHalfRes.JPG"/>
            <p:cNvPicPr>
              <a:picLocks noChangeAspect="1" noChangeArrowheads="1"/>
            </p:cNvPicPr>
            <p:nvPr/>
          </p:nvPicPr>
          <p:blipFill>
            <a:blip r:embed="rId3">
              <a:lum bright="-8000"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" y="228600"/>
              <a:ext cx="869950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Line 333"/>
            <p:cNvSpPr>
              <a:spLocks noChangeAspect="1" noChangeShapeType="1"/>
            </p:cNvSpPr>
            <p:nvPr/>
          </p:nvSpPr>
          <p:spPr bwMode="auto">
            <a:xfrm rot="21360000" flipH="1">
              <a:off x="623888" y="1208088"/>
              <a:ext cx="103187" cy="3889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334"/>
            <p:cNvSpPr>
              <a:spLocks noChangeAspect="1" noChangeShapeType="1"/>
            </p:cNvSpPr>
            <p:nvPr/>
          </p:nvSpPr>
          <p:spPr bwMode="auto">
            <a:xfrm rot="-300000">
              <a:off x="482600" y="1066800"/>
              <a:ext cx="131763" cy="5508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335"/>
            <p:cNvSpPr>
              <a:spLocks noChangeAspect="1" noChangeShapeType="1"/>
            </p:cNvSpPr>
            <p:nvPr/>
          </p:nvSpPr>
          <p:spPr bwMode="auto">
            <a:xfrm flipH="1">
              <a:off x="631825" y="1152525"/>
              <a:ext cx="207963" cy="4714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336"/>
            <p:cNvSpPr>
              <a:spLocks noChangeAspect="1" noChangeShapeType="1"/>
            </p:cNvSpPr>
            <p:nvPr/>
          </p:nvSpPr>
          <p:spPr bwMode="auto">
            <a:xfrm>
              <a:off x="638175" y="1622425"/>
              <a:ext cx="0" cy="192087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1" name="Picture 346" descr="C:\Documents and Settings\joe\My Documents\My Pictures\Falcon9Stage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5" b="-2"/>
            <a:stretch>
              <a:fillRect/>
            </a:stretch>
          </p:blipFill>
          <p:spPr bwMode="auto">
            <a:xfrm>
              <a:off x="388938" y="5759450"/>
              <a:ext cx="517525" cy="143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2" name="Group 337"/>
            <p:cNvGrpSpPr>
              <a:grpSpLocks noChangeAspect="1"/>
            </p:cNvGrpSpPr>
            <p:nvPr/>
          </p:nvGrpSpPr>
          <p:grpSpPr bwMode="auto">
            <a:xfrm>
              <a:off x="541338" y="3527425"/>
              <a:ext cx="206375" cy="133350"/>
              <a:chOff x="742" y="2523"/>
              <a:chExt cx="173" cy="112"/>
            </a:xfrm>
          </p:grpSpPr>
          <p:grpSp>
            <p:nvGrpSpPr>
              <p:cNvPr id="20495" name="Group 338"/>
              <p:cNvGrpSpPr>
                <a:grpSpLocks noChangeAspect="1"/>
              </p:cNvGrpSpPr>
              <p:nvPr/>
            </p:nvGrpSpPr>
            <p:grpSpPr bwMode="auto">
              <a:xfrm>
                <a:off x="742" y="2562"/>
                <a:ext cx="173" cy="73"/>
                <a:chOff x="255" y="3125"/>
                <a:chExt cx="349" cy="148"/>
              </a:xfrm>
            </p:grpSpPr>
            <p:sp>
              <p:nvSpPr>
                <p:cNvPr id="20500" name="Line 339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313" y="3136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1" name="Line 340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547" y="3144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2" name="Line 341"/>
                <p:cNvSpPr>
                  <a:spLocks noChangeAspect="1" noChangeShapeType="1"/>
                </p:cNvSpPr>
                <p:nvPr/>
              </p:nvSpPr>
              <p:spPr bwMode="auto">
                <a:xfrm rot="3300000" flipV="1">
                  <a:off x="357" y="3164"/>
                  <a:ext cx="148" cy="70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6" name="Group 342"/>
              <p:cNvGrpSpPr>
                <a:grpSpLocks noChangeAspect="1"/>
              </p:cNvGrpSpPr>
              <p:nvPr/>
            </p:nvGrpSpPr>
            <p:grpSpPr bwMode="auto">
              <a:xfrm>
                <a:off x="742" y="2523"/>
                <a:ext cx="173" cy="73"/>
                <a:chOff x="255" y="3125"/>
                <a:chExt cx="349" cy="148"/>
              </a:xfrm>
            </p:grpSpPr>
            <p:sp>
              <p:nvSpPr>
                <p:cNvPr id="20497" name="Line 343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313" y="3136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8" name="Line 344"/>
                <p:cNvSpPr>
                  <a:spLocks noChangeAspect="1" noChangeShapeType="1"/>
                </p:cNvSpPr>
                <p:nvPr/>
              </p:nvSpPr>
              <p:spPr bwMode="auto">
                <a:xfrm rot="3300000">
                  <a:off x="547" y="3144"/>
                  <a:ext cx="0" cy="115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9" name="Line 345"/>
                <p:cNvSpPr>
                  <a:spLocks noChangeAspect="1" noChangeShapeType="1"/>
                </p:cNvSpPr>
                <p:nvPr/>
              </p:nvSpPr>
              <p:spPr bwMode="auto">
                <a:xfrm rot="3300000" flipV="1">
                  <a:off x="357" y="3164"/>
                  <a:ext cx="148" cy="70"/>
                </a:xfrm>
                <a:prstGeom prst="line">
                  <a:avLst/>
                </a:pr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 flipH="1">
              <a:off x="187325" y="5686425"/>
              <a:ext cx="36512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76"/>
            <p:cNvSpPr>
              <a:spLocks noChangeShapeType="1"/>
            </p:cNvSpPr>
            <p:nvPr/>
          </p:nvSpPr>
          <p:spPr bwMode="auto">
            <a:xfrm rot="10800000" flipH="1">
              <a:off x="1114425" y="930275"/>
              <a:ext cx="18256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1193"/>
            <a:ext cx="609600" cy="7057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10058400" cy="609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Slow Spin Test of Gemini 11 </a:t>
            </a:r>
            <a:r>
              <a:rPr lang="en-US" altLang="en-US" sz="3600" b="1" dirty="0" smtClean="0"/>
              <a:t>+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Agena</a:t>
            </a:r>
            <a:r>
              <a:rPr lang="en-US" altLang="en-US" sz="3600" dirty="0" smtClean="0"/>
              <a:t>  (90 sec)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" name="Gemini 11 Tether Te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344" y="753158"/>
            <a:ext cx="8610600" cy="6457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8" y="2286000"/>
            <a:ext cx="9353550" cy="32004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Backup Slides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3000" dirty="0" smtClean="0"/>
          </a:p>
        </p:txBody>
      </p:sp>
      <p:sp>
        <p:nvSpPr>
          <p:cNvPr id="22532" name="Line 331"/>
          <p:cNvSpPr>
            <a:spLocks noChangeAspect="1" noChangeShapeType="1"/>
          </p:cNvSpPr>
          <p:nvPr/>
        </p:nvSpPr>
        <p:spPr bwMode="auto">
          <a:xfrm>
            <a:off x="1154113" y="4056063"/>
            <a:ext cx="0" cy="127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" name="Picture 332" descr="C:\Documents and Settings\joe\My Documents\My Pictures\DragonlabCroppedHalfRes.JPG"/>
          <p:cNvPicPr>
            <a:picLocks noChangeAspect="1" noChangeArrowheads="1"/>
          </p:cNvPicPr>
          <p:nvPr/>
        </p:nvPicPr>
        <p:blipFill>
          <a:blip r:embed="rId3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4300"/>
            <a:ext cx="17399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333"/>
          <p:cNvSpPr>
            <a:spLocks noChangeAspect="1" noChangeShapeType="1"/>
          </p:cNvSpPr>
          <p:nvPr/>
        </p:nvSpPr>
        <p:spPr bwMode="auto">
          <a:xfrm rot="21360000" flipH="1">
            <a:off x="1133475" y="2036763"/>
            <a:ext cx="184150" cy="6905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334"/>
          <p:cNvSpPr>
            <a:spLocks noChangeAspect="1" noChangeShapeType="1"/>
          </p:cNvSpPr>
          <p:nvPr/>
        </p:nvSpPr>
        <p:spPr bwMode="auto">
          <a:xfrm rot="-300000">
            <a:off x="860425" y="1711325"/>
            <a:ext cx="255588" cy="1057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335"/>
          <p:cNvSpPr>
            <a:spLocks noChangeAspect="1" noChangeShapeType="1"/>
          </p:cNvSpPr>
          <p:nvPr/>
        </p:nvSpPr>
        <p:spPr bwMode="auto">
          <a:xfrm flipH="1">
            <a:off x="1166813" y="1906588"/>
            <a:ext cx="368300" cy="835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36"/>
          <p:cNvSpPr>
            <a:spLocks noChangeAspect="1" noChangeShapeType="1"/>
          </p:cNvSpPr>
          <p:nvPr/>
        </p:nvSpPr>
        <p:spPr bwMode="auto">
          <a:xfrm>
            <a:off x="1160463" y="2727325"/>
            <a:ext cx="0" cy="127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8" name="Group 337"/>
          <p:cNvGrpSpPr>
            <a:grpSpLocks noChangeAspect="1"/>
          </p:cNvGrpSpPr>
          <p:nvPr/>
        </p:nvGrpSpPr>
        <p:grpSpPr bwMode="auto">
          <a:xfrm>
            <a:off x="1008063" y="3929063"/>
            <a:ext cx="292100" cy="188912"/>
            <a:chOff x="742" y="2523"/>
            <a:chExt cx="173" cy="112"/>
          </a:xfrm>
        </p:grpSpPr>
        <p:grpSp>
          <p:nvGrpSpPr>
            <p:cNvPr id="22542" name="Group 338"/>
            <p:cNvGrpSpPr>
              <a:grpSpLocks noChangeAspect="1"/>
            </p:cNvGrpSpPr>
            <p:nvPr/>
          </p:nvGrpSpPr>
          <p:grpSpPr bwMode="auto">
            <a:xfrm>
              <a:off x="742" y="2562"/>
              <a:ext cx="173" cy="73"/>
              <a:chOff x="255" y="3125"/>
              <a:chExt cx="349" cy="148"/>
            </a:xfrm>
          </p:grpSpPr>
          <p:sp>
            <p:nvSpPr>
              <p:cNvPr id="22547" name="Line 339"/>
              <p:cNvSpPr>
                <a:spLocks noChangeAspect="1" noChangeShapeType="1"/>
              </p:cNvSpPr>
              <p:nvPr/>
            </p:nvSpPr>
            <p:spPr bwMode="auto">
              <a:xfrm rot="3300000">
                <a:off x="313" y="3136"/>
                <a:ext cx="0" cy="11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Line 340"/>
              <p:cNvSpPr>
                <a:spLocks noChangeAspect="1" noChangeShapeType="1"/>
              </p:cNvSpPr>
              <p:nvPr/>
            </p:nvSpPr>
            <p:spPr bwMode="auto">
              <a:xfrm rot="3300000">
                <a:off x="547" y="3144"/>
                <a:ext cx="0" cy="11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Line 341"/>
              <p:cNvSpPr>
                <a:spLocks noChangeAspect="1" noChangeShapeType="1"/>
              </p:cNvSpPr>
              <p:nvPr/>
            </p:nvSpPr>
            <p:spPr bwMode="auto">
              <a:xfrm rot="3300000" flipV="1">
                <a:off x="357" y="3164"/>
                <a:ext cx="148" cy="7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3" name="Group 342"/>
            <p:cNvGrpSpPr>
              <a:grpSpLocks noChangeAspect="1"/>
            </p:cNvGrpSpPr>
            <p:nvPr/>
          </p:nvGrpSpPr>
          <p:grpSpPr bwMode="auto">
            <a:xfrm>
              <a:off x="742" y="2523"/>
              <a:ext cx="173" cy="73"/>
              <a:chOff x="255" y="3125"/>
              <a:chExt cx="349" cy="148"/>
            </a:xfrm>
          </p:grpSpPr>
          <p:sp>
            <p:nvSpPr>
              <p:cNvPr id="22544" name="Line 343"/>
              <p:cNvSpPr>
                <a:spLocks noChangeAspect="1" noChangeShapeType="1"/>
              </p:cNvSpPr>
              <p:nvPr/>
            </p:nvSpPr>
            <p:spPr bwMode="auto">
              <a:xfrm rot="3300000">
                <a:off x="313" y="3136"/>
                <a:ext cx="0" cy="11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Line 344"/>
              <p:cNvSpPr>
                <a:spLocks noChangeAspect="1" noChangeShapeType="1"/>
              </p:cNvSpPr>
              <p:nvPr/>
            </p:nvSpPr>
            <p:spPr bwMode="auto">
              <a:xfrm rot="3300000">
                <a:off x="547" y="3144"/>
                <a:ext cx="0" cy="115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Line 345"/>
              <p:cNvSpPr>
                <a:spLocks noChangeAspect="1" noChangeShapeType="1"/>
              </p:cNvSpPr>
              <p:nvPr/>
            </p:nvSpPr>
            <p:spPr bwMode="auto">
              <a:xfrm rot="3300000" flipV="1">
                <a:off x="357" y="3164"/>
                <a:ext cx="148" cy="7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539" name="Picture 346" descr="C:\Documents and Settings\joe\My Documents\My Pictures\Falcon9St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-2"/>
          <a:stretch>
            <a:fillRect/>
          </a:stretch>
        </p:blipFill>
        <p:spPr bwMode="auto">
          <a:xfrm>
            <a:off x="792163" y="5257800"/>
            <a:ext cx="7334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40" name="Straight Arrow Connector 2"/>
          <p:cNvCxnSpPr>
            <a:cxnSpLocks noChangeShapeType="1"/>
          </p:cNvCxnSpPr>
          <p:nvPr/>
        </p:nvCxnSpPr>
        <p:spPr bwMode="auto">
          <a:xfrm>
            <a:off x="2014538" y="1541463"/>
            <a:ext cx="292100" cy="0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1" name="Straight Arrow Connector 24"/>
          <p:cNvCxnSpPr>
            <a:cxnSpLocks noChangeShapeType="1"/>
          </p:cNvCxnSpPr>
          <p:nvPr/>
        </p:nvCxnSpPr>
        <p:spPr bwMode="auto">
          <a:xfrm flipH="1">
            <a:off x="177800" y="6097588"/>
            <a:ext cx="549275" cy="0"/>
          </a:xfrm>
          <a:prstGeom prst="straightConnector1">
            <a:avLst/>
          </a:prstGeom>
          <a:noFill/>
          <a:ln w="15875" algn="ctr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31" y="224056"/>
            <a:ext cx="609600" cy="7057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pc="-20" dirty="0" smtClean="0"/>
              <a:t>Don’t Rotating-Room Tests Show What Spin Is OK?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14463" y="1035050"/>
            <a:ext cx="8623300" cy="6032500"/>
          </a:xfrm>
        </p:spPr>
        <p:txBody>
          <a:bodyPr/>
          <a:lstStyle/>
          <a:p>
            <a:pPr marL="6858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1.  Effects of rotation on the inner ear are different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-  In rotating rooms, the felt rotation axis and rate stay the same as you move &amp; turn around, unless you tilt your head.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-  In orbit, axis and/or rate change </a:t>
            </a:r>
            <a:r>
              <a:rPr lang="en-US" altLang="en-US" sz="2600" u="sng" dirty="0" smtClean="0">
                <a:solidFill>
                  <a:schemeClr val="bg1"/>
                </a:solidFill>
                <a:cs typeface="Times New Roman" charset="0"/>
              </a:rPr>
              <a:t>each time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you turn around.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-  Ground tests show you can adapt to spin reversal, but it takes time. In orbit, sudden felt reversal will happen </a:t>
            </a:r>
            <a:r>
              <a:rPr lang="en-US" altLang="en-US" sz="2600" u="sng" dirty="0" smtClean="0">
                <a:solidFill>
                  <a:schemeClr val="bg1"/>
                </a:solidFill>
                <a:cs typeface="Times New Roman" charset="0"/>
              </a:rPr>
              <a:t>often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! 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endParaRPr lang="en-US" altLang="en-US" sz="800" dirty="0" smtClean="0">
              <a:cs typeface="Times New Roman" charset="0"/>
            </a:endParaRP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2.  Felt Coriolis accelerations are </a:t>
            </a:r>
            <a:r>
              <a:rPr lang="en-US" altLang="en-US" sz="3000" i="1" u="sng" dirty="0" smtClean="0">
                <a:cs typeface="Times New Roman" charset="0"/>
              </a:rPr>
              <a:t>very</a:t>
            </a:r>
            <a:r>
              <a:rPr lang="en-US" altLang="en-US" sz="3000" u="sng" dirty="0" smtClean="0">
                <a:cs typeface="Times New Roman" charset="0"/>
              </a:rPr>
              <a:t> different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-  In rotating rooms on the ground, walking in any direction causes the same felt side-force, and weight does not vary.</a:t>
            </a:r>
          </a:p>
          <a:p>
            <a:pPr marL="457200" indent="-685800" eaLnBrk="1" hangingPunct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-  In orbit, you get heavier if you walk with the spin, and lighter against it.  This may cause stumbling, as when     you walk in an elevator as it accelerates (typ.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5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0.05 gee). </a:t>
            </a:r>
          </a:p>
        </p:txBody>
      </p:sp>
      <p:pic>
        <p:nvPicPr>
          <p:cNvPr id="14340" name="Picture 8" descr="C:\Documents and Settings\joe\My Documents\My Pictures\Dumb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89013"/>
            <a:ext cx="102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3038" y="146685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263" y="622141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28600" y="4903788"/>
            <a:ext cx="5842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014413"/>
            <a:ext cx="7874000" cy="6172200"/>
          </a:xfrm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1. Find effects of reversing slow spin (MIT lab?)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Lying down lets body’s felt spin be aligned as in orbit.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Smooth motion &amp; co-rotating visual field also needed.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See if reversals of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5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0.5-2 rpm spin affect many people.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en-US" altLang="en-US" sz="1000" b="1" u="sng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2. Mimic Coriolis accelerations in ground tests</a:t>
            </a:r>
          </a:p>
          <a:p>
            <a:pPr marL="310896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A long-stroke simulator like the Ames Vertical Motion Simulator can stroke when a test subject walks around. 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We can test how well visual spin cues aid adaptation.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en-US" altLang="en-US" sz="1000" b="1" u="sng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3. And do Gemini-like tests on the way to ISS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Dragon can use its spent booster as a counterweight.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Spend days in lunar to Mars gravity, w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0.5-2 rpm spin.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Spin test done on Gemini 11 was developed in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&lt;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 year!</a:t>
            </a:r>
          </a:p>
        </p:txBody>
      </p:sp>
      <p:pic>
        <p:nvPicPr>
          <p:cNvPr id="15363" name="Picture 332" descr="C:\Documents and Settings\joe\My Documents\My Pictures\DragonlabCroppedHalfRes.JPG"/>
          <p:cNvPicPr>
            <a:picLocks noChangeAspect="1" noChangeArrowheads="1"/>
          </p:cNvPicPr>
          <p:nvPr/>
        </p:nvPicPr>
        <p:blipFill>
          <a:blip r:embed="rId3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12080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465138" y="0"/>
            <a:ext cx="9593262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How Can We Find a Suitable Spin Rate?</a:t>
            </a: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95400"/>
            <a:ext cx="17240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124200"/>
            <a:ext cx="172878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066800" y="3254830"/>
            <a:ext cx="7772400" cy="3894137"/>
            <a:chOff x="1174899" y="3053722"/>
            <a:chExt cx="7613798" cy="3874811"/>
          </a:xfrm>
        </p:grpSpPr>
        <p:graphicFrame>
          <p:nvGraphicFramePr>
            <p:cNvPr id="19" name="Chart 18"/>
            <p:cNvGraphicFramePr>
              <a:graphicFrameLocks/>
            </p:cNvGraphicFramePr>
            <p:nvPr/>
          </p:nvGraphicFramePr>
          <p:xfrm>
            <a:off x="1244897" y="3053722"/>
            <a:ext cx="7543800" cy="38748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2279820" y="3776279"/>
              <a:ext cx="1636745" cy="360484"/>
            </a:xfrm>
            <a:prstGeom prst="rect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559515" y="5057825"/>
              <a:ext cx="1955838" cy="363661"/>
            </a:xfrm>
            <a:prstGeom prst="rect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14977" y="4554418"/>
              <a:ext cx="639775" cy="169919"/>
            </a:xfrm>
            <a:prstGeom prst="rect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endParaRPr lang="en-US"/>
            </a:p>
          </p:txBody>
        </p:sp>
        <p:sp>
          <p:nvSpPr>
            <p:cNvPr id="13" name="TextBox 1"/>
            <p:cNvSpPr txBox="1"/>
            <p:nvPr/>
          </p:nvSpPr>
          <p:spPr bwMode="auto">
            <a:xfrm>
              <a:off x="2365547" y="3411031"/>
              <a:ext cx="1376390" cy="51134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~Earth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748287" y="4189169"/>
              <a:ext cx="1014432" cy="38430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~Mars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4942110" y="4700517"/>
              <a:ext cx="1052532" cy="3858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~Moon</a:t>
              </a:r>
            </a:p>
          </p:txBody>
        </p:sp>
        <p:sp>
          <p:nvSpPr>
            <p:cNvPr id="4109" name="Rectangle 6"/>
            <p:cNvSpPr>
              <a:spLocks noChangeArrowheads="1"/>
            </p:cNvSpPr>
            <p:nvPr/>
          </p:nvSpPr>
          <p:spPr bwMode="auto">
            <a:xfrm>
              <a:off x="6812591" y="4107822"/>
              <a:ext cx="129063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882" tIns="50941" rIns="101882" bIns="50941"/>
            <a:lstStyle>
              <a:lvl1pPr marL="679450" indent="-679450" algn="l" defTabSz="1019175" eaLnBrk="0" hangingPunct="0">
                <a:spcBef>
                  <a:spcPct val="20000"/>
                </a:spcBef>
                <a:buChar char="•"/>
                <a:defRPr sz="3600">
                  <a:solidFill>
                    <a:srgbClr val="FFFF00"/>
                  </a:solidFill>
                  <a:latin typeface="Times New Roman" charset="0"/>
                </a:defRPr>
              </a:lvl1pPr>
              <a:lvl2pPr marL="1103313" indent="-593725" algn="l" defTabSz="1019175" eaLnBrk="0" hangingPunct="0">
                <a:spcBef>
                  <a:spcPct val="20000"/>
                </a:spcBef>
                <a:buChar char="–"/>
                <a:defRPr sz="3100">
                  <a:solidFill>
                    <a:schemeClr val="bg1"/>
                  </a:solidFill>
                  <a:latin typeface="Times New Roman" charset="0"/>
                </a:defRPr>
              </a:lvl2pPr>
              <a:lvl3pPr marL="1528763" indent="-509588" algn="l" defTabSz="1019175" eaLnBrk="0" hangingPunct="0">
                <a:spcBef>
                  <a:spcPct val="20000"/>
                </a:spcBef>
                <a:buChar char="•"/>
                <a:defRPr sz="2700">
                  <a:solidFill>
                    <a:schemeClr val="bg1"/>
                  </a:solidFill>
                  <a:latin typeface="Times New Roman" charset="0"/>
                </a:defRPr>
              </a:lvl3pPr>
              <a:lvl4pPr marL="1952625" indent="-423863" algn="l" defTabSz="1019175" eaLnBrk="0" hangingPunct="0">
                <a:spcBef>
                  <a:spcPct val="20000"/>
                </a:spcBef>
                <a:buChar char="–"/>
                <a:defRPr sz="2200">
                  <a:solidFill>
                    <a:schemeClr val="bg1"/>
                  </a:solidFill>
                  <a:latin typeface="Times New Roman" charset="0"/>
                </a:defRPr>
              </a:lvl4pPr>
              <a:lvl5pPr marL="2462213" indent="-423863" algn="l" defTabSz="1019175" eaLnBrk="0" hangingPunct="0">
                <a:spcBef>
                  <a:spcPct val="20000"/>
                </a:spcBef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5pPr>
              <a:lvl6pPr marL="2919413" indent="-423863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6pPr>
              <a:lvl7pPr marL="3376613" indent="-423863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7pPr>
              <a:lvl8pPr marL="3833813" indent="-423863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8pPr>
              <a:lvl9pPr marL="4291013" indent="-423863" defTabSz="1019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charset="0"/>
                </a:rPr>
                <a:t>1</a:t>
              </a:r>
              <a:r>
                <a:rPr lang="en-US" altLang="en-US" sz="2400" b="1" dirty="0">
                  <a:cs typeface="Times New Roman" charset="0"/>
                </a:rPr>
                <a:t>/</a:t>
              </a:r>
              <a:r>
                <a:rPr lang="en-US" altLang="en-US" sz="2400" dirty="0">
                  <a:cs typeface="Times New Roman" charset="0"/>
                </a:rPr>
                <a:t>e steps </a:t>
              </a:r>
            </a:p>
          </p:txBody>
        </p:sp>
        <p:cxnSp>
          <p:nvCxnSpPr>
            <p:cNvPr id="4110" name="Straight Arrow Connector 4"/>
            <p:cNvCxnSpPr>
              <a:cxnSpLocks noChangeShapeType="1"/>
            </p:cNvCxnSpPr>
            <p:nvPr/>
          </p:nvCxnSpPr>
          <p:spPr bwMode="auto">
            <a:xfrm>
              <a:off x="6801479" y="4004634"/>
              <a:ext cx="0" cy="6223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1" name="TextBox 1"/>
            <p:cNvSpPr txBox="1">
              <a:spLocks noChangeArrowheads="1"/>
            </p:cNvSpPr>
            <p:nvPr/>
          </p:nvSpPr>
          <p:spPr bwMode="auto">
            <a:xfrm>
              <a:off x="1174899" y="3120397"/>
              <a:ext cx="696913" cy="3698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600">
                  <a:solidFill>
                    <a:srgbClr val="FFFF00"/>
                  </a:solidFill>
                  <a:latin typeface="Times New Roman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1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7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2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2.72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A </a:t>
            </a:r>
            <a:r>
              <a:rPr lang="en-US" altLang="en-US" sz="3800" u="sng" dirty="0" smtClean="0"/>
              <a:t>Remarkably</a:t>
            </a:r>
            <a:r>
              <a:rPr lang="en-US" altLang="en-US" sz="3800" dirty="0" smtClean="0"/>
              <a:t> Convenient Coincidence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7738"/>
            <a:ext cx="9601200" cy="2431314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charset="0"/>
              </a:rPr>
              <a:t>1.  All planets but Jupiter have gravity very near Earth or Mars.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cs typeface="Times New Roman" charset="0"/>
              </a:rPr>
              <a:t>2.  The 6 large moons in our solar system all have similar gravity.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charset="0"/>
              </a:rPr>
              <a:t>3.  So 3 gravity levels matter most: Earth, Mars, and our Moon.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charset="0"/>
              </a:rPr>
              <a:t>4.  Bodies with partial gravity are more accessible &amp; practical!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cs typeface="Times New Roman" charset="0"/>
              </a:rPr>
              <a:t>5.  Life evolved in 1 gee. </a:t>
            </a:r>
            <a:r>
              <a:rPr lang="en-US" altLang="en-US" sz="2800" b="1" i="1" dirty="0" smtClean="0">
                <a:cs typeface="Times New Roman" charset="0"/>
              </a:rPr>
              <a:t>How will it do at Mars &amp; Moon levels?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6896100"/>
            <a:ext cx="69040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bg1"/>
                </a:solidFill>
                <a:latin typeface="+mn-lt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1"/>
                </a:solidFill>
                <a:latin typeface="+mn-lt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bg1"/>
                </a:solidFill>
                <a:latin typeface="+mn-lt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</a:defRPr>
            </a:lvl5pPr>
            <a:lvl6pPr marL="27495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</a:defRPr>
            </a:lvl6pPr>
            <a:lvl7pPr marL="32067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</a:defRPr>
            </a:lvl7pPr>
            <a:lvl8pPr marL="36639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</a:defRPr>
            </a:lvl8pPr>
            <a:lvl9pPr marL="41211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kern="0" dirty="0" smtClean="0">
                <a:solidFill>
                  <a:schemeClr val="bg1"/>
                </a:solidFill>
                <a:cs typeface="Times New Roman" charset="0"/>
              </a:rPr>
              <a:t>Gravity Levels on the Planets, Largest Moons, &amp; Asteroids</a:t>
            </a:r>
            <a:endParaRPr lang="en-US" altLang="en-US" sz="2200" kern="0" dirty="0" smtClean="0"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How About Other Gravity Levels &amp; Tests?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77963" y="947738"/>
            <a:ext cx="8493125" cy="6477000"/>
          </a:xfrm>
        </p:spPr>
        <p:txBody>
          <a:bodyPr/>
          <a:lstStyle/>
          <a:p>
            <a:pPr marL="68580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700" u="sng" dirty="0" smtClean="0">
                <a:cs typeface="Times New Roman" charset="0"/>
              </a:rPr>
              <a:t>0.06 gee is the next </a:t>
            </a:r>
            <a:r>
              <a:rPr lang="en-US" altLang="en-US" sz="2700" b="1" u="sng" dirty="0" smtClean="0">
                <a:cs typeface="Times New Roman" charset="0"/>
              </a:rPr>
              <a:t>~</a:t>
            </a:r>
            <a:r>
              <a:rPr lang="en-US" altLang="en-US" sz="2700" u="sng" dirty="0" smtClean="0">
                <a:cs typeface="Times New Roman" charset="0"/>
              </a:rPr>
              <a:t>1</a:t>
            </a:r>
            <a:r>
              <a:rPr lang="en-US" altLang="en-US" sz="2700" b="1" u="sng" dirty="0" smtClean="0">
                <a:cs typeface="Times New Roman" charset="0"/>
              </a:rPr>
              <a:t>/</a:t>
            </a:r>
            <a:r>
              <a:rPr lang="en-US" altLang="en-US" sz="2700" u="sng" dirty="0" smtClean="0">
                <a:cs typeface="Times New Roman" charset="0"/>
              </a:rPr>
              <a:t>e step: Earth - Mars - Moon - 0.06</a:t>
            </a:r>
          </a:p>
          <a:p>
            <a:pPr marL="27432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</a:t>
            </a:r>
            <a:r>
              <a:rPr lang="en-US" altLang="en-US" sz="2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This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level is directly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relevant only to </a:t>
            </a: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Pluto’s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gravity, but</a:t>
            </a:r>
          </a:p>
          <a:p>
            <a:pPr marL="274320" indent="-73152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   its “next 1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e step” makes it useful for basic bio research.</a:t>
            </a:r>
          </a:p>
          <a:p>
            <a:pPr marL="27432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2.  It is easy to add (just another copy of same cabin design).</a:t>
            </a:r>
          </a:p>
          <a:p>
            <a:pPr marL="68580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3.  0.06 gee may be about the lowest level for intuitive action:</a:t>
            </a:r>
          </a:p>
          <a:p>
            <a:pPr marL="27432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charset="0"/>
              </a:rPr>
              <a:t>	   - Sitting, using a desk, </a:t>
            </a:r>
            <a:r>
              <a:rPr lang="en-US" altLang="en-US" sz="2300" dirty="0">
                <a:solidFill>
                  <a:schemeClr val="bg1"/>
                </a:solidFill>
                <a:cs typeface="Times New Roman" charset="0"/>
              </a:rPr>
              <a:t>eating, 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charset="0"/>
              </a:rPr>
              <a:t>hygiene, even rolling over in a bed. </a:t>
            </a:r>
          </a:p>
          <a:p>
            <a:pPr marL="27432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charset="0"/>
              </a:rPr>
              <a:t>	   - Such levels may be popular w</a:t>
            </a:r>
            <a:r>
              <a:rPr lang="en-US" altLang="en-US" sz="2300" b="1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charset="0"/>
              </a:rPr>
              <a:t>tourists &amp; crew (unique sports?). </a:t>
            </a:r>
          </a:p>
          <a:p>
            <a:pPr marL="1103313" lvl="1" indent="-593725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endParaRPr lang="en-US" altLang="en-US" sz="1200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700" u="sng" dirty="0" smtClean="0">
                <a:cs typeface="Times New Roman" charset="0"/>
              </a:rPr>
              <a:t>Faster spins with the same facility allow other useful tests</a:t>
            </a:r>
          </a:p>
          <a:p>
            <a:pPr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1.6X spin gives Earth, </a:t>
            </a:r>
            <a:r>
              <a:rPr lang="en-US" altLang="en-US" sz="2600" u="sng" dirty="0" smtClean="0">
                <a:solidFill>
                  <a:schemeClr val="bg1"/>
                </a:solidFill>
                <a:cs typeface="Times New Roman" charset="0"/>
              </a:rPr>
              <a:t>plus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Mars</a:t>
            </a:r>
            <a:r>
              <a:rPr lang="en-US" altLang="en-US" sz="2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&amp;</a:t>
            </a:r>
            <a:r>
              <a:rPr lang="en-US" altLang="en-US" sz="2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Moon at a 2</a:t>
            </a:r>
            <a:r>
              <a:rPr lang="en-US" altLang="en-US" sz="2600" baseline="30000" dirty="0" smtClean="0">
                <a:solidFill>
                  <a:schemeClr val="bg1"/>
                </a:solidFill>
                <a:cs typeface="Times New Roman" charset="0"/>
              </a:rPr>
              <a:t>nd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spin rate.</a:t>
            </a:r>
          </a:p>
          <a:p>
            <a:pPr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1.25X spin gives 3 “half step” levels: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8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0.6, 0.26, &amp; 0.1 gee.</a:t>
            </a:r>
          </a:p>
          <a:p>
            <a:pPr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600" i="1" dirty="0" smtClean="0">
                <a:solidFill>
                  <a:schemeClr val="bg1"/>
                </a:solidFill>
                <a:cs typeface="Times New Roman" charset="0"/>
              </a:rPr>
              <a:t>Do faster-spin </a:t>
            </a:r>
            <a:r>
              <a:rPr lang="en-US" altLang="en-US" sz="2600" i="1" dirty="0">
                <a:solidFill>
                  <a:schemeClr val="bg1"/>
                </a:solidFill>
                <a:cs typeface="Times New Roman" charset="0"/>
              </a:rPr>
              <a:t>tests before full </a:t>
            </a:r>
            <a:r>
              <a:rPr lang="en-US" altLang="en-US" sz="2600" i="1" dirty="0" smtClean="0">
                <a:solidFill>
                  <a:schemeClr val="bg1"/>
                </a:solidFill>
                <a:cs typeface="Times New Roman" charset="0"/>
              </a:rPr>
              <a:t>outfitting</a:t>
            </a:r>
            <a:r>
              <a:rPr lang="en-US" altLang="en-US" sz="2600" i="1" dirty="0">
                <a:solidFill>
                  <a:schemeClr val="bg1"/>
                </a:solidFill>
                <a:cs typeface="Times New Roman" charset="0"/>
              </a:rPr>
              <a:t>, to limit </a:t>
            </a:r>
            <a:r>
              <a:rPr lang="en-US" altLang="en-US" sz="2600" i="1" dirty="0" smtClean="0">
                <a:solidFill>
                  <a:schemeClr val="bg1"/>
                </a:solidFill>
                <a:cs typeface="Times New Roman" charset="0"/>
              </a:rPr>
              <a:t>loads.</a:t>
            </a:r>
            <a:r>
              <a:rPr lang="en-US" altLang="en-US" sz="2600" i="1" dirty="0" smtClean="0">
                <a:cs typeface="Times New Roman" charset="0"/>
              </a:rPr>
              <a:t> </a:t>
            </a:r>
          </a:p>
          <a:p>
            <a:pPr marL="1103313" lvl="1" indent="-593725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endParaRPr lang="en-US" altLang="en-US" sz="1200" dirty="0">
              <a:cs typeface="Times New Roman" charset="0"/>
            </a:endParaRPr>
          </a:p>
          <a:p>
            <a:pPr marL="685800" indent="-685800"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US" altLang="en-US" sz="2700" u="sng" dirty="0" smtClean="0">
                <a:cs typeface="Times New Roman" charset="0"/>
              </a:rPr>
              <a:t>Cycling crew between ends &amp; CM tests “part-time gravity”</a:t>
            </a:r>
          </a:p>
          <a:p>
            <a:pPr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This tests the viability of “part-time spin” as a countermeasure.</a:t>
            </a:r>
          </a:p>
          <a:p>
            <a:pPr eaLnBrk="1" hangingPunct="1">
              <a:lnSpc>
                <a:spcPct val="98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charset="0"/>
              </a:rPr>
              <a:t>It can also mimic EVAs to an asteroid near a spinning vehicle.   </a:t>
            </a:r>
            <a:endParaRPr lang="en-US" altLang="en-US" sz="2600" dirty="0" smtClean="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17412" name="Picture 8" descr="C:\Documents and Settings\joe\My Documents\My Pictures\Dumb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14413"/>
            <a:ext cx="102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7638" y="149225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863" y="624681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03200" y="4919663"/>
            <a:ext cx="58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charset="0"/>
              </a:rPr>
              <a:t>CM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57150" y="420846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charset="0"/>
              </a:rPr>
              <a:t>0.06g</a:t>
            </a:r>
          </a:p>
        </p:txBody>
      </p:sp>
      <p:sp>
        <p:nvSpPr>
          <p:cNvPr id="17417" name="Oval 6"/>
          <p:cNvSpPr>
            <a:spLocks noChangeArrowheads="1"/>
          </p:cNvSpPr>
          <p:nvPr/>
        </p:nvSpPr>
        <p:spPr bwMode="auto">
          <a:xfrm>
            <a:off x="93663" y="4052888"/>
            <a:ext cx="1233487" cy="666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What Else Can We Learn from Partial Gravity Bio?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9148763" cy="6096000"/>
          </a:xfrm>
        </p:spPr>
        <p:txBody>
          <a:bodyPr/>
          <a:lstStyle/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Settlement technologies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1.  Viability requires food production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+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b="1" i="1" dirty="0" smtClean="0">
                <a:solidFill>
                  <a:schemeClr val="bg1"/>
                </a:solidFill>
                <a:cs typeface="Times New Roman" charset="0"/>
              </a:rPr>
              <a:t>aggressive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recycling.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2.  We should start by recycling far more of what ISS discards! 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3.  And crops will be just a part of more complex ecosystems.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4.  We don’t know how partial gravity affects crops &amp; ecosystems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charset="0"/>
              </a:rPr>
              <a:t>!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600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Terraforming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5.  Bio-based terraforming seems more likely than abiotic options. </a:t>
            </a:r>
            <a:endParaRPr lang="en-US" altLang="en-US" sz="2600" u="sng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6.  </a:t>
            </a:r>
            <a:r>
              <a:rPr lang="en-US" altLang="en-US" sz="8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Our most accessible options (Moon &amp; Mars) have low gravity.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600" dirty="0" smtClean="0">
              <a:solidFill>
                <a:schemeClr val="bg1"/>
              </a:solidFill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A better understanding of life on earth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7.  Looking at old things in new ways usually reveals new things.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8.  What can we learn about man’s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100 most important crops?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9.  And what part of what we </a:t>
            </a:r>
            <a:r>
              <a:rPr lang="en-US" altLang="en-US" sz="2600" u="sng" dirty="0" smtClean="0">
                <a:solidFill>
                  <a:schemeClr val="bg1"/>
                </a:solidFill>
                <a:cs typeface="Times New Roman" charset="0"/>
              </a:rPr>
              <a:t>think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we know is actually wrong?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C:\Documents and Settings\joe\My Documents\My Pictures\AssemblySequence.PNG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56388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50800"/>
            <a:ext cx="9721850" cy="787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Facility Growth from 1 to 3 to 6 Cabins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962400" y="245745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91213" y="1012825"/>
            <a:ext cx="4167187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pitchFamily="18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pitchFamily="18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pitchFamily="18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u="sng" dirty="0" smtClean="0">
                <a:cs typeface="Times New Roman" pitchFamily="18" charset="0"/>
              </a:rPr>
              <a:t>1 cabin (Moon or Mars)</a:t>
            </a:r>
            <a:endParaRPr lang="en-US" altLang="en-US" sz="2600" dirty="0" smtClean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Spent stage is counterweight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“Indoor lifestyle”</a:t>
            </a:r>
            <a:r>
              <a:rPr lang="en-US" altLang="en-US" sz="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spin rate tests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Might also test trapeze capture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u="sng" dirty="0" smtClean="0">
                <a:cs typeface="Times New Roman" pitchFamily="18" charset="0"/>
              </a:rPr>
              <a:t>3 cabins (Moon or Mars)</a:t>
            </a:r>
            <a:endParaRPr lang="en-US" altLang="en-US" sz="2600" dirty="0" smtClean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Release counterweight &amp; tether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Attach 2 new cabins to old one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Spin up w</a:t>
            </a:r>
            <a:r>
              <a:rPr lang="en-US" altLang="en-US" sz="2300" b="1" dirty="0" smtClean="0">
                <a:solidFill>
                  <a:schemeClr val="bg1"/>
                </a:solidFill>
                <a:cs typeface="Times New Roman" pitchFamily="18" charset="0"/>
              </a:rPr>
              <a:t>/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new counterweight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u="sng" dirty="0" smtClean="0">
                <a:cs typeface="Times New Roman" pitchFamily="18" charset="0"/>
              </a:rPr>
              <a:t>6 cabins (Moon </a:t>
            </a:r>
            <a:r>
              <a:rPr lang="en-US" altLang="en-US" sz="2600" b="1" i="1" u="sng" dirty="0" smtClean="0">
                <a:cs typeface="Times New Roman" pitchFamily="18" charset="0"/>
              </a:rPr>
              <a:t>and</a:t>
            </a:r>
            <a:r>
              <a:rPr lang="en-US" altLang="en-US" sz="2600" u="sng" dirty="0" smtClean="0">
                <a:cs typeface="Times New Roman" pitchFamily="18" charset="0"/>
              </a:rPr>
              <a:t> Mars)</a:t>
            </a:r>
            <a:endParaRPr lang="en-US" altLang="en-US" sz="2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Launch 3 new cabins</a:t>
            </a:r>
            <a:r>
              <a:rPr lang="en-US" altLang="en-US" sz="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  <a:cs typeface="Times New Roman" pitchFamily="18" charset="0"/>
              </a:rPr>
              <a:t>+</a:t>
            </a:r>
            <a:r>
              <a:rPr lang="en-US" altLang="en-US" sz="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tunnels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Discard old counterweight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Join 6 cabins w</a:t>
            </a:r>
            <a:r>
              <a:rPr lang="en-US" altLang="en-US" sz="2300" b="1" dirty="0" smtClean="0">
                <a:solidFill>
                  <a:schemeClr val="bg1"/>
                </a:solidFill>
                <a:cs typeface="Times New Roman" pitchFamily="18" charset="0"/>
              </a:rPr>
              <a:t>/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tunnels</a:t>
            </a:r>
          </a:p>
          <a:p>
            <a:pPr marL="201168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Spin up w</a:t>
            </a:r>
            <a:r>
              <a:rPr lang="en-US" altLang="en-US" sz="2300" b="1" dirty="0" smtClean="0">
                <a:solidFill>
                  <a:schemeClr val="bg1"/>
                </a:solidFill>
                <a:cs typeface="Times New Roman" pitchFamily="18" charset="0"/>
              </a:rPr>
              <a:t>/</a:t>
            </a: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thrusters at Mars end</a:t>
            </a:r>
          </a:p>
          <a:p>
            <a:pPr marL="201168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dirty="0" smtClean="0">
                <a:solidFill>
                  <a:schemeClr val="bg1"/>
                </a:solidFill>
                <a:cs typeface="Times New Roman" pitchFamily="18" charset="0"/>
              </a:rPr>
              <a:t>- Deploy tunnels one at a time,  using slow spin, then inflation.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038600" y="650081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3962400" y="335280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23560" name="Line 17"/>
          <p:cNvSpPr>
            <a:spLocks noChangeShapeType="1"/>
          </p:cNvSpPr>
          <p:nvPr/>
        </p:nvSpPr>
        <p:spPr bwMode="auto">
          <a:xfrm flipH="1">
            <a:off x="5572125" y="4703763"/>
            <a:ext cx="33496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H="1" flipV="1">
            <a:off x="2519363" y="2687638"/>
            <a:ext cx="3392487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 flipH="1">
            <a:off x="5529263" y="1295400"/>
            <a:ext cx="42545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1576388" y="5507038"/>
            <a:ext cx="806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0.06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1562100" y="654050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Mars</a:t>
            </a:r>
            <a:r>
              <a:rPr lang="en-US" altLang="en-US" sz="2400">
                <a:cs typeface="Times New Roman" charset="0"/>
              </a:rPr>
              <a:t> </a:t>
            </a: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1535113" y="302260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Moon</a:t>
            </a:r>
            <a:r>
              <a:rPr lang="en-US" altLang="en-US" sz="2400">
                <a:cs typeface="Times New Roman" charset="0"/>
              </a:rPr>
              <a:t> </a:t>
            </a:r>
          </a:p>
        </p:txBody>
      </p:sp>
      <p:sp>
        <p:nvSpPr>
          <p:cNvPr id="23566" name="Rectangle 9"/>
          <p:cNvSpPr>
            <a:spLocks noChangeArrowheads="1"/>
          </p:cNvSpPr>
          <p:nvPr/>
        </p:nvSpPr>
        <p:spPr bwMode="auto">
          <a:xfrm>
            <a:off x="1612900" y="4318000"/>
            <a:ext cx="542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C:\Documents and Settings\joe\My Documents\My Pictures\DumbbellExpan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5700"/>
            <a:ext cx="60071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50800"/>
            <a:ext cx="9721850" cy="787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Facility Expansion from 6 to 14 Cabins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962400" y="245745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791200" y="2209800"/>
            <a:ext cx="41592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pitchFamily="18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pitchFamily="18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pitchFamily="18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u="sng" dirty="0" smtClean="0">
                <a:cs typeface="Times New Roman" pitchFamily="18" charset="0"/>
              </a:rPr>
              <a:t>Expansion sequence: 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1.  Launch 8 new cabins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2.  Join the “lunar pairs”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3.  </a:t>
            </a:r>
            <a:r>
              <a:rPr lang="en-US" altLang="en-US" sz="2600" dirty="0" err="1" smtClean="0">
                <a:solidFill>
                  <a:schemeClr val="bg1"/>
                </a:solidFill>
                <a:cs typeface="Times New Roman" pitchFamily="18" charset="0"/>
              </a:rPr>
              <a:t>Despin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 (or slow down?)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4.  Capture &amp; attach cabins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5.  Spin facility up again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6.  Adjust ballast, to balance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pitchFamily="18" charset="0"/>
              </a:rPr>
              <a:t>7.  Outfit new cabins later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2400" i="1" dirty="0" smtClean="0">
                <a:solidFill>
                  <a:schemeClr val="bg1"/>
                </a:solidFill>
                <a:cs typeface="Times New Roman" pitchFamily="18" charset="0"/>
              </a:rPr>
              <a:t>(This assumes the tunnels were designed for 14-cabin loads.)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292350" y="609600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127250" y="180340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2019300" y="4186238"/>
            <a:ext cx="11430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cs typeface="Times New Roman" charset="0"/>
              </a:rPr>
              <a:t> 0.06g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2254250" y="2794000"/>
            <a:ext cx="73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72185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Spinning Facilities as LEO Transport Hubs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62400" y="245745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458913" y="931863"/>
            <a:ext cx="8153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cs typeface="Times New Roman" charset="0"/>
              </a:rPr>
              <a:t>This is still my main interest in tether uses in LEO! </a:t>
            </a:r>
            <a:r>
              <a:rPr lang="en-US" altLang="en-US" sz="2400" dirty="0">
                <a:cs typeface="Times New Roman" charset="0"/>
              </a:rPr>
              <a:t>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Capture at apogee of MECO trajectory, and save </a:t>
            </a:r>
            <a:r>
              <a:rPr lang="en-US" altLang="en-US" sz="2400" b="1" dirty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100 m/s.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Deploy enough tether to target reentry, and save </a:t>
            </a:r>
            <a:r>
              <a:rPr lang="en-US" altLang="en-US" sz="2400" b="1" dirty="0">
                <a:solidFill>
                  <a:schemeClr val="bg1"/>
                </a:solidFill>
                <a:cs typeface="Times New Roman" charset="0"/>
              </a:rPr>
              <a:t>~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120 m/s.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Both raise visitor payloads, or save propellant for other use.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Recurring benefits may make this the best “port” in LEO!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-  Capture also paves way to 1.2-3.2 km/s 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V slings (</a:t>
            </a:r>
            <a:r>
              <a:rPr lang="en-US" altLang="en-US" sz="2400" i="1" dirty="0">
                <a:solidFill>
                  <a:schemeClr val="bg1"/>
                </a:solidFill>
                <a:cs typeface="Times New Roman" charset="0"/>
              </a:rPr>
              <a:t>next slide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cs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cs typeface="Times New Roman" charset="0"/>
              </a:rPr>
              <a:t>“Trapeze” captures are unfamiliar, but </a:t>
            </a:r>
            <a:r>
              <a:rPr lang="en-US" altLang="en-US" sz="2800" i="1" u="sng" dirty="0">
                <a:cs typeface="Times New Roman" charset="0"/>
              </a:rPr>
              <a:t>may</a:t>
            </a:r>
            <a:r>
              <a:rPr lang="en-US" altLang="en-US" sz="2800" u="sng" dirty="0">
                <a:cs typeface="Times New Roman" charset="0"/>
              </a:rPr>
              <a:t> be easy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1.  Null out errors during approach, not during seconds of panic!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2.  Some kind of “hook and loop” interface may be all you need.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3.  Remote capture allows remote </a:t>
            </a:r>
            <a:r>
              <a:rPr lang="en-US" altLang="en-US" sz="2400" dirty="0" err="1">
                <a:solidFill>
                  <a:schemeClr val="bg1"/>
                </a:solidFill>
                <a:cs typeface="Times New Roman" charset="0"/>
              </a:rPr>
              <a:t>safing</a:t>
            </a: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 of “unproven” visitors.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4.  One can null large CG shifts with ops pairing or ballast shifts.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5.  To transfer to a co-planar ISS, winch to 0.06 node &amp; release.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charset="0"/>
              </a:rPr>
              <a:t>6.  To return, “run that movie in reverse” (with proper timing!)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400" baseline="-16000" dirty="0">
              <a:cs typeface="Times New Roman" charset="0"/>
            </a:endParaRPr>
          </a:p>
        </p:txBody>
      </p:sp>
      <p:grpSp>
        <p:nvGrpSpPr>
          <p:cNvPr id="18437" name="Group 3"/>
          <p:cNvGrpSpPr>
            <a:grpSpLocks/>
          </p:cNvGrpSpPr>
          <p:nvPr/>
        </p:nvGrpSpPr>
        <p:grpSpPr bwMode="auto">
          <a:xfrm>
            <a:off x="533401" y="1011238"/>
            <a:ext cx="523874" cy="5991225"/>
            <a:chOff x="533401" y="1010506"/>
            <a:chExt cx="523582" cy="5991943"/>
          </a:xfrm>
        </p:grpSpPr>
        <p:pic>
          <p:nvPicPr>
            <p:cNvPr id="18438" name="Picture 27" descr="C:\Documents and Settings\joe\My Documents\My Pictures\DumbbellIImage.PNG"/>
            <p:cNvPicPr>
              <a:picLocks noChangeAspect="1" noChangeArrowheads="1"/>
            </p:cNvPicPr>
            <p:nvPr/>
          </p:nvPicPr>
          <p:blipFill>
            <a:blip r:embed="rId3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6"/>
            <a:stretch>
              <a:fillRect/>
            </a:stretch>
          </p:blipFill>
          <p:spPr bwMode="auto">
            <a:xfrm>
              <a:off x="533401" y="1010506"/>
              <a:ext cx="514630" cy="469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7" descr="C:\Documents and Settings\joe\My Documents\My Pictures\DumbbellIImage.PNG"/>
            <p:cNvPicPr>
              <a:picLocks noChangeAspect="1" noChangeArrowheads="1"/>
            </p:cNvPicPr>
            <p:nvPr/>
          </p:nvPicPr>
          <p:blipFill>
            <a:blip r:embed="rId3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736" r="24805" b="76704"/>
            <a:stretch>
              <a:fillRect/>
            </a:stretch>
          </p:blipFill>
          <p:spPr bwMode="auto">
            <a:xfrm flipV="1">
              <a:off x="790715" y="5664638"/>
              <a:ext cx="129659" cy="103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7" descr="C:\Documents and Settings\joe\My Documents\My Pictures\DumbbellIImage.PNG"/>
            <p:cNvPicPr>
              <a:picLocks noChangeAspect="1" noChangeArrowheads="1"/>
            </p:cNvPicPr>
            <p:nvPr/>
          </p:nvPicPr>
          <p:blipFill>
            <a:blip r:embed="rId3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" b="97328"/>
            <a:stretch>
              <a:fillRect/>
            </a:stretch>
          </p:blipFill>
          <p:spPr bwMode="auto">
            <a:xfrm flipV="1">
              <a:off x="799668" y="6868600"/>
              <a:ext cx="257315" cy="13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Oval 2"/>
            <p:cNvSpPr>
              <a:spLocks noChangeArrowheads="1"/>
            </p:cNvSpPr>
            <p:nvPr/>
          </p:nvSpPr>
          <p:spPr bwMode="auto">
            <a:xfrm>
              <a:off x="879397" y="6694996"/>
              <a:ext cx="45720" cy="7315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600">
                  <a:solidFill>
                    <a:srgbClr val="FFFF00"/>
                  </a:solidFill>
                  <a:latin typeface="Times New Roman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1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7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2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72185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Two Operational Derivatives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62400" y="245745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81324" y="946830"/>
            <a:ext cx="5181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pitchFamily="18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pitchFamily="18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pitchFamily="18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u="sng" dirty="0" smtClean="0">
                <a:cs typeface="Times New Roman" pitchFamily="18" charset="0"/>
              </a:rPr>
              <a:t>Spinning exploration cruise stage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Uses spent departure stage as ballast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Retain stage into Mars orbit &amp; return, with flat spin becoming conical then.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If tether cut: lose gravity, not mission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u="sng" dirty="0" smtClean="0">
                <a:cs typeface="Times New Roman" pitchFamily="18" charset="0"/>
              </a:rPr>
              <a:t>High-</a:t>
            </a:r>
            <a:r>
              <a:rPr lang="en-US" altLang="en-US" sz="2800" u="sng" dirty="0" err="1" smtClean="0">
                <a:cs typeface="Times New Roman" pitchFamily="18" charset="0"/>
              </a:rPr>
              <a:t>deltaV</a:t>
            </a:r>
            <a:r>
              <a:rPr lang="en-US" altLang="en-US" sz="2800" u="sng" dirty="0" smtClean="0">
                <a:cs typeface="Times New Roman" pitchFamily="18" charset="0"/>
              </a:rPr>
              <a:t> spinning LEO sling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1.2-3.2 km/sec above </a:t>
            </a:r>
            <a:r>
              <a:rPr lang="en-US" alt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and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 below V</a:t>
            </a:r>
            <a:r>
              <a:rPr lang="en-US" altLang="en-US" sz="2400" baseline="-16000" dirty="0" smtClean="0">
                <a:solidFill>
                  <a:schemeClr val="bg1"/>
                </a:solidFill>
                <a:cs typeface="Times New Roman" pitchFamily="18" charset="0"/>
              </a:rPr>
              <a:t>LEO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Similar trapeze accelerations (0.3</a:t>
            </a:r>
            <a:r>
              <a:rPr lang="en-US" altLang="en-US" sz="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-1g)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Facility must be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&gt;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50X payload mass; use 2:1 spin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/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orbit mean rotation ratio.</a:t>
            </a:r>
          </a:p>
          <a:p>
            <a:pPr marL="274320" indent="-274320" eaLnBrk="1" hangingPunct="1">
              <a:lnSpc>
                <a:spcPct val="9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- 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~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110 km capture altitude is needed,   to allow soft sub-orbital reentries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" y="6072413"/>
            <a:ext cx="9875520" cy="17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995613" y="6813550"/>
            <a:ext cx="46863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       Positions shown every 10 seconds,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 from launch to payload handoff &amp; reentry.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charset="0"/>
              </a:rPr>
              <a:t>The 290 km tether is to scale with the earth.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400">
              <a:cs typeface="Times New Roman" charset="0"/>
            </a:endParaRPr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 rot="18918022" flipH="1">
            <a:off x="2838450" y="4357688"/>
            <a:ext cx="2581275" cy="8334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4" name="Group 60"/>
          <p:cNvGrpSpPr>
            <a:grpSpLocks noChangeAspect="1"/>
          </p:cNvGrpSpPr>
          <p:nvPr/>
        </p:nvGrpSpPr>
        <p:grpSpPr bwMode="auto">
          <a:xfrm>
            <a:off x="195941" y="1530349"/>
            <a:ext cx="4480560" cy="1565848"/>
            <a:chOff x="35169" y="0"/>
            <a:chExt cx="3133723" cy="985163"/>
          </a:xfrm>
        </p:grpSpPr>
        <p:grpSp>
          <p:nvGrpSpPr>
            <p:cNvPr id="19465" name="Group 62"/>
            <p:cNvGrpSpPr>
              <a:grpSpLocks noChangeAspect="1"/>
            </p:cNvGrpSpPr>
            <p:nvPr/>
          </p:nvGrpSpPr>
          <p:grpSpPr bwMode="auto">
            <a:xfrm>
              <a:off x="35169" y="0"/>
              <a:ext cx="3133723" cy="974297"/>
              <a:chOff x="0" y="-23395"/>
              <a:chExt cx="2889248" cy="898761"/>
            </a:xfrm>
          </p:grpSpPr>
          <p:grpSp>
            <p:nvGrpSpPr>
              <p:cNvPr id="19468" name="Group 65"/>
              <p:cNvGrpSpPr>
                <a:grpSpLocks noChangeAspect="1"/>
              </p:cNvGrpSpPr>
              <p:nvPr/>
            </p:nvGrpSpPr>
            <p:grpSpPr bwMode="auto">
              <a:xfrm>
                <a:off x="0" y="-23395"/>
                <a:ext cx="2889248" cy="859055"/>
                <a:chOff x="-19048" y="-23437"/>
                <a:chExt cx="2889515" cy="860586"/>
              </a:xfrm>
            </p:grpSpPr>
            <p:grpSp>
              <p:nvGrpSpPr>
                <p:cNvPr id="19471" name="Group 68"/>
                <p:cNvGrpSpPr>
                  <a:grpSpLocks/>
                </p:cNvGrpSpPr>
                <p:nvPr/>
              </p:nvGrpSpPr>
              <p:grpSpPr bwMode="auto">
                <a:xfrm>
                  <a:off x="-19048" y="-23437"/>
                  <a:ext cx="2889515" cy="860586"/>
                  <a:chOff x="-19048" y="-23437"/>
                  <a:chExt cx="2889515" cy="860586"/>
                </a:xfrm>
              </p:grpSpPr>
              <p:sp>
                <p:nvSpPr>
                  <p:cNvPr id="19477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9048" y="15765"/>
                    <a:ext cx="2889515" cy="7645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7215" tIns="43608" rIns="87215" bIns="43608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600">
                        <a:solidFill>
                          <a:srgbClr val="FFFF00"/>
                        </a:solidFill>
                        <a:latin typeface="Times New Roman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3100">
                        <a:solidFill>
                          <a:schemeClr val="bg1"/>
                        </a:solidFill>
                        <a:latin typeface="Times New Roman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700">
                        <a:solidFill>
                          <a:schemeClr val="bg1"/>
                        </a:solidFill>
                        <a:latin typeface="Times New Roman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bg1"/>
                        </a:solidFill>
                        <a:latin typeface="Times New Roman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8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Trapezoid 75"/>
                  <p:cNvSpPr>
                    <a:spLocks noChangeAspect="1"/>
                  </p:cNvSpPr>
                  <p:nvPr/>
                </p:nvSpPr>
                <p:spPr>
                  <a:xfrm>
                    <a:off x="1342689" y="-23437"/>
                    <a:ext cx="194236" cy="108270"/>
                  </a:xfrm>
                  <a:prstGeom prst="trapezoid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1947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264171" y="84125"/>
                    <a:ext cx="400004" cy="195581"/>
                    <a:chOff x="2954" y="4496"/>
                    <a:chExt cx="211" cy="104"/>
                  </a:xfrm>
                </p:grpSpPr>
                <p:grpSp>
                  <p:nvGrpSpPr>
                    <p:cNvPr id="1950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4" y="4496"/>
                      <a:ext cx="210" cy="64"/>
                      <a:chOff x="2775" y="4336"/>
                      <a:chExt cx="210" cy="64"/>
                    </a:xfrm>
                  </p:grpSpPr>
                  <p:sp>
                    <p:nvSpPr>
                      <p:cNvPr id="19520" name="Oval 1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50" y="4352"/>
                        <a:ext cx="35" cy="35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B8B8B"/>
                          </a:gs>
                        </a:gsLst>
                        <a:lin ang="0" scaled="1"/>
                      </a:gradFill>
                      <a:ln w="6350">
                        <a:solidFill>
                          <a:srgbClr val="777777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grpSp>
                    <p:nvGrpSpPr>
                      <p:cNvPr id="19521" name="Group 1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2775" y="4336"/>
                        <a:ext cx="178" cy="64"/>
                        <a:chOff x="922" y="4272"/>
                        <a:chExt cx="252" cy="91"/>
                      </a:xfrm>
                    </p:grpSpPr>
                    <p:sp>
                      <p:nvSpPr>
                        <p:cNvPr id="19522" name="Oval 1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116" y="4272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808080"/>
                            </a:gs>
                          </a:gsLst>
                          <a:lin ang="5400000" scaled="1"/>
                        </a:gradFill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23" name="Oval 12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22" y="4272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808080"/>
                            </a:gs>
                          </a:gsLst>
                          <a:lin ang="5400000" scaled="1"/>
                        </a:gradFill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24" name="Rectangle 1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54" y="4272"/>
                          <a:ext cx="192" cy="91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808080"/>
                            </a:gs>
                          </a:gsLst>
                          <a:lin ang="5400000" scaled="1"/>
                        </a:gra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505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4534"/>
                      <a:ext cx="181" cy="47"/>
                      <a:chOff x="2884" y="4432"/>
                      <a:chExt cx="181" cy="47"/>
                    </a:xfrm>
                  </p:grpSpPr>
                  <p:grpSp>
                    <p:nvGrpSpPr>
                      <p:cNvPr id="19509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887" y="4430"/>
                        <a:ext cx="46" cy="52"/>
                        <a:chOff x="1391" y="4602"/>
                        <a:chExt cx="91" cy="104"/>
                      </a:xfrm>
                    </p:grpSpPr>
                    <p:sp>
                      <p:nvSpPr>
                        <p:cNvPr id="19517" name="Oval 11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408" y="4631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18" name="Oval 11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408" y="4585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19" name="Rectangle 1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414" y="4609"/>
                          <a:ext cx="46" cy="91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9510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989" y="4402"/>
                        <a:ext cx="46" cy="106"/>
                        <a:chOff x="1535" y="4523"/>
                        <a:chExt cx="91" cy="211"/>
                      </a:xfrm>
                    </p:grpSpPr>
                    <p:sp>
                      <p:nvSpPr>
                        <p:cNvPr id="19514" name="Oval 11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52" y="4659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15" name="Oval 11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52" y="4506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16" name="Rectangle 11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03" y="4583"/>
                          <a:ext cx="155" cy="91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9511" name="Line 2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2937" y="4415"/>
                        <a:ext cx="0" cy="3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512" name="Line 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2937" y="4460"/>
                        <a:ext cx="0" cy="3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513" name="Line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2936" y="4439"/>
                        <a:ext cx="0" cy="3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19506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3023" y="4578"/>
                      <a:ext cx="28" cy="15"/>
                      <a:chOff x="1020" y="4436"/>
                      <a:chExt cx="50" cy="26"/>
                    </a:xfrm>
                  </p:grpSpPr>
                  <p:sp>
                    <p:nvSpPr>
                      <p:cNvPr id="19507" name="AutoShape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28" y="4428"/>
                        <a:ext cx="26" cy="4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50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49" y="4439"/>
                        <a:ext cx="21" cy="21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948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378760" y="218090"/>
                    <a:ext cx="87630" cy="522605"/>
                    <a:chOff x="4809" y="4366"/>
                    <a:chExt cx="46" cy="278"/>
                  </a:xfrm>
                </p:grpSpPr>
                <p:cxnSp>
                  <p:nvCxnSpPr>
                    <p:cNvPr id="19499" name="Line 2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4830" y="4399"/>
                      <a:ext cx="2" cy="2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00" name="Line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32" y="4606"/>
                      <a:ext cx="21" cy="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01" name="Line 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809" y="4604"/>
                      <a:ext cx="23" cy="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02" name="Line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09" y="4367"/>
                      <a:ext cx="21" cy="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03" name="Line 3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832" y="4366"/>
                      <a:ext cx="23" cy="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19481" name="Lin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4793" y="197069"/>
                    <a:ext cx="1083945" cy="186055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82" name="Line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9337" y="204952"/>
                    <a:ext cx="1151255" cy="182245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9483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8688" y="730469"/>
                    <a:ext cx="440498" cy="106680"/>
                    <a:chOff x="266" y="4268"/>
                    <a:chExt cx="375" cy="93"/>
                  </a:xfrm>
                </p:grpSpPr>
                <p:grpSp>
                  <p:nvGrpSpPr>
                    <p:cNvPr id="19485" name="Group 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29" y="4264"/>
                      <a:ext cx="91" cy="104"/>
                      <a:chOff x="1391" y="4602"/>
                      <a:chExt cx="91" cy="104"/>
                    </a:xfrm>
                  </p:grpSpPr>
                  <p:sp>
                    <p:nvSpPr>
                      <p:cNvPr id="19496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408" y="4631"/>
                        <a:ext cx="58" cy="91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8F8F8"/>
                          </a:gs>
                          <a:gs pos="100000">
                            <a:srgbClr val="878787"/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497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408" y="4585"/>
                        <a:ext cx="58" cy="91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8F8F8"/>
                          </a:gs>
                          <a:gs pos="100000">
                            <a:srgbClr val="878787"/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498" name="Rectangle 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414" y="4609"/>
                        <a:ext cx="46" cy="9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8F8F8"/>
                          </a:gs>
                          <a:gs pos="100000">
                            <a:srgbClr val="878787"/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9486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" y="4268"/>
                      <a:ext cx="375" cy="93"/>
                      <a:chOff x="479" y="4485"/>
                      <a:chExt cx="375" cy="93"/>
                    </a:xfrm>
                  </p:grpSpPr>
                  <p:grpSp>
                    <p:nvGrpSpPr>
                      <p:cNvPr id="19487" name="Group 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03" y="4427"/>
                        <a:ext cx="91" cy="211"/>
                        <a:chOff x="1535" y="4523"/>
                        <a:chExt cx="91" cy="211"/>
                      </a:xfrm>
                    </p:grpSpPr>
                    <p:sp>
                      <p:nvSpPr>
                        <p:cNvPr id="19493" name="Oval 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52" y="4659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94" name="Oval 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52" y="4506"/>
                          <a:ext cx="58" cy="91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95" name="Rectangle 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1503" y="4583"/>
                          <a:ext cx="155" cy="91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878787"/>
                            </a:gs>
                          </a:gsLst>
                          <a:lin ang="540000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87215" tIns="43608" rIns="87215" bIns="43608" anchor="ctr"/>
                        <a:lstStyle>
                          <a:lvl1pPr algn="l" eaLnBrk="0" hangingPunct="0">
                            <a:spcBef>
                              <a:spcPct val="20000"/>
                            </a:spcBef>
                            <a:buChar char="•"/>
                            <a:defRPr sz="3600">
                              <a:solidFill>
                                <a:srgbClr val="FFFF00"/>
                              </a:solidFill>
                              <a:latin typeface="Times New Roman" charset="0"/>
                            </a:defRPr>
                          </a:lvl1pPr>
                          <a:lvl2pPr marL="742950" indent="-285750" algn="l" eaLnBrk="0" hangingPunct="0">
                            <a:spcBef>
                              <a:spcPct val="20000"/>
                            </a:spcBef>
                            <a:buChar char="–"/>
                            <a:defRPr sz="31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2pPr>
                          <a:lvl3pPr marL="1143000" indent="-228600" algn="l" eaLnBrk="0" hangingPunct="0">
                            <a:spcBef>
                              <a:spcPct val="20000"/>
                            </a:spcBef>
                            <a:buChar char="•"/>
                            <a:defRPr sz="27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3pPr>
                          <a:lvl4pPr marL="1600200" indent="-228600" algn="l" eaLnBrk="0" hangingPunct="0">
                            <a:spcBef>
                              <a:spcPct val="20000"/>
                            </a:spcBef>
                            <a:buChar char="–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4pPr>
                          <a:lvl5pPr marL="2057400" indent="-228600" algn="l" eaLnBrk="0" hangingPunct="0">
                            <a:spcBef>
                              <a:spcPct val="20000"/>
                            </a:spcBef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200">
                              <a:solidFill>
                                <a:schemeClr val="bg1"/>
                              </a:solidFill>
                              <a:latin typeface="Times New Roman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8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9488" name="Lin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43" y="4453"/>
                        <a:ext cx="0" cy="6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489" name="Line 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43" y="4543"/>
                        <a:ext cx="0" cy="6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490" name="Line 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41" y="4498"/>
                        <a:ext cx="0" cy="6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9491" name="AutoShap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87" y="4507"/>
                        <a:ext cx="29" cy="4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492" name="Oval 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511" y="4517"/>
                        <a:ext cx="23" cy="2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87215" tIns="43608" rIns="87215" bIns="43608" anchor="ctr"/>
                      <a:lstStyle>
                        <a:lvl1pPr algn="l" eaLnBrk="0" hangingPunct="0">
                          <a:spcBef>
                            <a:spcPct val="20000"/>
                          </a:spcBef>
                          <a:buChar char="•"/>
                          <a:defRPr sz="3600">
                            <a:solidFill>
                              <a:srgbClr val="FFFF00"/>
                            </a:solidFill>
                            <a:latin typeface="Times New Roman" charset="0"/>
                          </a:defRPr>
                        </a:lvl1pPr>
                        <a:lvl2pPr marL="742950" indent="-285750" algn="l" eaLnBrk="0" hangingPunct="0">
                          <a:spcBef>
                            <a:spcPct val="20000"/>
                          </a:spcBef>
                          <a:buChar char="–"/>
                          <a:defRPr sz="31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2pPr>
                        <a:lvl3pPr marL="1143000" indent="-228600" algn="l" eaLnBrk="0" hangingPunct="0">
                          <a:spcBef>
                            <a:spcPct val="20000"/>
                          </a:spcBef>
                          <a:buChar char="•"/>
                          <a:defRPr sz="27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3pPr>
                        <a:lvl4pPr marL="1600200" indent="-228600" algn="l" eaLnBrk="0" hangingPunct="0">
                          <a:spcBef>
                            <a:spcPct val="20000"/>
                          </a:spcBef>
                          <a:buChar char="–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4pPr>
                        <a:lvl5pPr marL="2057400" indent="-228600" algn="l" eaLnBrk="0" hangingPunct="0">
                          <a:spcBef>
                            <a:spcPct val="20000"/>
                          </a:spcBef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200">
                            <a:solidFill>
                              <a:schemeClr val="bg1"/>
                            </a:solidFill>
                            <a:latin typeface="Times New Roman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19484" name="Line 5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33600" y="712076"/>
                    <a:ext cx="91440" cy="15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9472" name="Group 69"/>
                <p:cNvGrpSpPr>
                  <a:grpSpLocks/>
                </p:cNvGrpSpPr>
                <p:nvPr/>
              </p:nvGrpSpPr>
              <p:grpSpPr bwMode="auto">
                <a:xfrm>
                  <a:off x="1287517" y="331076"/>
                  <a:ext cx="267106" cy="274002"/>
                  <a:chOff x="0" y="0"/>
                  <a:chExt cx="267106" cy="274002"/>
                </a:xfrm>
              </p:grpSpPr>
              <p:cxnSp>
                <p:nvCxnSpPr>
                  <p:cNvPr id="19473" name="Line 33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-80010" y="81685"/>
                    <a:ext cx="271145" cy="111125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74" name="Line 3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75018" y="79058"/>
                    <a:ext cx="271145" cy="11303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75" name="Line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646" y="2857"/>
                    <a:ext cx="40005" cy="271145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76" name="Lin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591" y="5485"/>
                    <a:ext cx="36195" cy="264795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7" name="Trapezoid 66"/>
              <p:cNvSpPr>
                <a:spLocks noChangeAspect="1"/>
              </p:cNvSpPr>
              <p:nvPr/>
            </p:nvSpPr>
            <p:spPr>
              <a:xfrm>
                <a:off x="1416953" y="815845"/>
                <a:ext cx="101285" cy="59207"/>
              </a:xfrm>
              <a:prstGeom prst="trapezoi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9470" name="Line 33"/>
              <p:cNvCxnSpPr>
                <a:cxnSpLocks noChangeShapeType="1"/>
              </p:cNvCxnSpPr>
              <p:nvPr/>
            </p:nvCxnSpPr>
            <p:spPr bwMode="auto">
              <a:xfrm>
                <a:off x="1468248" y="797714"/>
                <a:ext cx="0" cy="17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466" name="Text Box 2"/>
            <p:cNvSpPr txBox="1">
              <a:spLocks noChangeArrowheads="1"/>
            </p:cNvSpPr>
            <p:nvPr/>
          </p:nvSpPr>
          <p:spPr bwMode="auto">
            <a:xfrm>
              <a:off x="1765036" y="684942"/>
              <a:ext cx="468441" cy="30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600">
                  <a:solidFill>
                    <a:srgbClr val="FFFF00"/>
                  </a:solidFill>
                  <a:latin typeface="Times New Roman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1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7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2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lnSpc>
                  <a:spcPct val="102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cs typeface="Times New Roman" charset="0"/>
                </a:rPr>
                <a:t>Spent  stage</a:t>
              </a:r>
              <a:endParaRPr lang="en-US" altLang="en-US" sz="140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19467" name="Text Box 2"/>
            <p:cNvSpPr txBox="1">
              <a:spLocks noChangeArrowheads="1"/>
            </p:cNvSpPr>
            <p:nvPr/>
          </p:nvSpPr>
          <p:spPr bwMode="auto">
            <a:xfrm>
              <a:off x="1758284" y="98363"/>
              <a:ext cx="527050" cy="30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600">
                  <a:solidFill>
                    <a:srgbClr val="FFFF00"/>
                  </a:solidFill>
                  <a:latin typeface="Times New Roman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1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7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2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lnSpc>
                  <a:spcPct val="102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cs typeface="Times New Roman" charset="0"/>
                </a:rPr>
                <a:t>Crew vehicle</a:t>
              </a:r>
              <a:endParaRPr lang="en-US" altLang="en-US" sz="1400">
                <a:solidFill>
                  <a:srgbClr val="FFFFFF"/>
                </a:solidFill>
                <a:cs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Joe Carroll\My Documents\NIAC Presentation\earth moon mars deltaV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4" y="1011132"/>
            <a:ext cx="8884920" cy="63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136380" cy="89778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Earth-LEO-GEO-Moon-Mars </a:t>
            </a:r>
            <a:r>
              <a:rPr lang="en-US" altLang="en-US" sz="3600" dirty="0" err="1"/>
              <a:t>DeltaVs</a:t>
            </a:r>
            <a:endParaRPr lang="en-US" altLang="en-US" sz="36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6127" y="2245360"/>
            <a:ext cx="8884920" cy="466344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700" i="1"/>
          </a:p>
          <a:p>
            <a:pPr eaLnBrk="1" hangingPunct="1">
              <a:buFontTx/>
              <a:buNone/>
            </a:pPr>
            <a:endParaRPr lang="en-US" altLang="en-US" sz="2700" i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64097" y="1111885"/>
            <a:ext cx="6113621" cy="229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/>
            <a:r>
              <a:rPr lang="en-US" altLang="en-US" sz="2800"/>
              <a:t>Hohmann deltaVs in units of 100 m/s,</a:t>
            </a:r>
          </a:p>
          <a:p>
            <a:pPr algn="l" eaLnBrk="1" hangingPunct="1"/>
            <a:r>
              <a:rPr lang="en-US" altLang="en-US" sz="2800"/>
              <a:t>from 400 km circular equatorial orbits. </a:t>
            </a:r>
          </a:p>
          <a:p>
            <a:pPr algn="l" eaLnBrk="1" hangingPunct="1"/>
            <a:r>
              <a:rPr lang="en-US" altLang="en-US" sz="2800"/>
              <a:t>Full deltaV is sum of start &amp; finish </a:t>
            </a:r>
            <a:r>
              <a:rPr lang="en-US" altLang="en-US" sz="2800" b="1"/>
              <a:t>#</a:t>
            </a:r>
            <a:r>
              <a:rPr lang="en-US" altLang="en-US" sz="2800"/>
              <a:t>s.</a:t>
            </a:r>
            <a:r>
              <a:rPr lang="en-US" altLang="en-US" sz="3000"/>
              <a:t> </a:t>
            </a:r>
            <a:r>
              <a:rPr lang="en-US" altLang="en-US" sz="2800">
                <a:solidFill>
                  <a:srgbClr val="F8F440"/>
                </a:solidFill>
              </a:rPr>
              <a:t>Orbiting slings with 1-3 km/s tip speeds can provide most or all of these deltaVs!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01340" y="5118630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31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96210" y="6790056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36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4980" y="5766330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09797" y="3995950"/>
            <a:ext cx="50292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38200" y="3380635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11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648460" y="3366242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22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910398" y="2369503"/>
            <a:ext cx="50292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16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24940" y="1980883"/>
            <a:ext cx="504667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8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410970" y="1347576"/>
            <a:ext cx="50292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180580" y="4474528"/>
            <a:ext cx="50292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19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879080" y="4318001"/>
            <a:ext cx="41910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823200" y="4807374"/>
            <a:ext cx="41910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9038590" y="3972561"/>
            <a:ext cx="41910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8647430" y="4058921"/>
            <a:ext cx="41910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8284210" y="3699087"/>
            <a:ext cx="50292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19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402840" y="4427750"/>
            <a:ext cx="50292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367915" y="1160463"/>
            <a:ext cx="504667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18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5280" y="3693690"/>
            <a:ext cx="838200" cy="4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GEO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253923" y="5363317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21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306310" y="6548967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35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8968740" y="5944447"/>
            <a:ext cx="50292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8F440"/>
                </a:solidFill>
              </a:rPr>
              <a:t>10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8759190" y="5336329"/>
            <a:ext cx="419100" cy="4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937795" y="5016077"/>
            <a:ext cx="2463005" cy="163120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9" tIns="45715" rIns="91429" bIns="45715">
            <a:spAutoFit/>
          </a:bodyPr>
          <a:lstStyle>
            <a:lvl1pPr defTabSz="820738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defTabSz="820738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defTabSz="820738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defTabSz="820738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defTabSz="820738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500" i="1" dirty="0">
                <a:solidFill>
                  <a:srgbClr val="FFFF00"/>
                </a:solidFill>
              </a:rPr>
              <a:t>Bodies like earth that keep enough air to evolve life are hard to leave!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2151380" y="7358592"/>
            <a:ext cx="5727700" cy="50196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173480" y="7619471"/>
            <a:ext cx="7056597" cy="22849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10040938" cy="5302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Bibliography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533400"/>
            <a:ext cx="9601200" cy="6879772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800" u="sng" dirty="0" smtClean="0"/>
              <a:t>Gravity and rotation effects</a:t>
            </a:r>
            <a:endParaRPr lang="en-US" altLang="en-US" sz="1800" u="sng" dirty="0"/>
          </a:p>
          <a:p>
            <a:pPr marL="0" indent="0" eaLnBrk="1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M. Roach, </a:t>
            </a:r>
            <a:r>
              <a:rPr lang="en-US" altLang="en-US" sz="1400" u="sng" dirty="0">
                <a:solidFill>
                  <a:schemeClr val="bg1"/>
                </a:solidFill>
              </a:rPr>
              <a:t>Packing for Mars: </a:t>
            </a:r>
            <a:r>
              <a:rPr lang="en-US" altLang="en-US" sz="1400" u="sng" dirty="0" smtClean="0">
                <a:solidFill>
                  <a:schemeClr val="bg1"/>
                </a:solidFill>
              </a:rPr>
              <a:t>The </a:t>
            </a:r>
            <a:r>
              <a:rPr lang="en-US" altLang="en-US" sz="1400" u="sng" dirty="0">
                <a:solidFill>
                  <a:schemeClr val="bg1"/>
                </a:solidFill>
              </a:rPr>
              <a:t>Curious Science of Life in the Void</a:t>
            </a:r>
            <a:r>
              <a:rPr lang="en-US" altLang="en-US" sz="1400" dirty="0">
                <a:solidFill>
                  <a:schemeClr val="bg1"/>
                </a:solidFill>
              </a:rPr>
              <a:t>, W.W. Norton &amp; Co, 2010. </a:t>
            </a:r>
            <a:r>
              <a:rPr lang="en-US" altLang="en-US" sz="1400" dirty="0" smtClean="0">
                <a:solidFill>
                  <a:schemeClr val="bg1"/>
                </a:solidFill>
              </a:rPr>
              <a:t>A fun read and good overview.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G. Clement &amp; A.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Bukley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eds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u="sng" dirty="0" smtClean="0">
                <a:solidFill>
                  <a:schemeClr val="bg1"/>
                </a:solidFill>
              </a:rPr>
              <a:t>Artificial Gravity</a:t>
            </a:r>
            <a:r>
              <a:rPr lang="en-US" altLang="en-US" sz="1400" dirty="0" smtClean="0">
                <a:solidFill>
                  <a:schemeClr val="bg1"/>
                </a:solidFill>
              </a:rPr>
              <a:t>, Microcosm &amp; Springer, 2007. Goes into detail on health effects of microgravity.</a:t>
            </a:r>
          </a:p>
          <a:p>
            <a:pPr marL="0" indent="0" eaLnBrk="1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G.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Nordley</a:t>
            </a:r>
            <a:r>
              <a:rPr lang="en-US" altLang="en-US" sz="1400" dirty="0" smtClean="0">
                <a:solidFill>
                  <a:schemeClr val="bg1"/>
                </a:solidFill>
              </a:rPr>
              <a:t>, Surface Gravity and Interstellar Settlement, </a:t>
            </a:r>
            <a:r>
              <a:rPr lang="en-US" altLang="en-US" sz="1400" dirty="0" smtClean="0">
                <a:solidFill>
                  <a:schemeClr val="bg1"/>
                </a:solidFill>
                <a:hlinkClick r:id="rId3"/>
              </a:rPr>
              <a:t>www.gdnordley.com</a:t>
            </a:r>
            <a:r>
              <a:rPr lang="en-US" altLang="en-US" sz="1400" dirty="0">
                <a:solidFill>
                  <a:schemeClr val="bg1"/>
                </a:solidFill>
                <a:hlinkClick r:id="rId3"/>
              </a:rPr>
              <a:t>/_</a:t>
            </a:r>
            <a:r>
              <a:rPr lang="en-US" altLang="en-US" sz="1400" dirty="0" smtClean="0">
                <a:solidFill>
                  <a:schemeClr val="bg1"/>
                </a:solidFill>
                <a:hlinkClick r:id="rId3"/>
              </a:rPr>
              <a:t>files/Gravity.pdf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J. </a:t>
            </a:r>
            <a:r>
              <a:rPr lang="en-US" sz="1400" dirty="0" err="1">
                <a:solidFill>
                  <a:schemeClr val="bg1"/>
                </a:solidFill>
              </a:rPr>
              <a:t>Vernikos</a:t>
            </a:r>
            <a:r>
              <a:rPr lang="en-US" sz="1400" dirty="0">
                <a:solidFill>
                  <a:schemeClr val="bg1"/>
                </a:solidFill>
              </a:rPr>
              <a:t>, The G-Connection: Harness Gravity and Reverse Aging, </a:t>
            </a:r>
            <a:r>
              <a:rPr lang="en-US" sz="1400" dirty="0" err="1">
                <a:solidFill>
                  <a:schemeClr val="bg1"/>
                </a:solidFill>
              </a:rPr>
              <a:t>iUniverse</a:t>
            </a:r>
            <a:r>
              <a:rPr lang="en-US" sz="1400" dirty="0">
                <a:solidFill>
                  <a:schemeClr val="bg1"/>
                </a:solidFill>
              </a:rPr>
              <a:t>, 2004.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T.H. Hall, “The Architecture of Artificial Gravity: Archetypes and Transformations of Terrestrial Design,” in Space </a:t>
            </a:r>
            <a:r>
              <a:rPr lang="en-US" altLang="en-US" sz="1400" dirty="0" err="1">
                <a:solidFill>
                  <a:schemeClr val="bg1"/>
                </a:solidFill>
              </a:rPr>
              <a:t>Manufactur-ing</a:t>
            </a:r>
            <a:r>
              <a:rPr lang="en-US" altLang="en-US" sz="1400" dirty="0">
                <a:solidFill>
                  <a:schemeClr val="bg1"/>
                </a:solidFill>
              </a:rPr>
              <a:t> 9, Space Studies Institute, 1993; available along with many other papers at </a:t>
            </a:r>
            <a:r>
              <a:rPr lang="en-US" altLang="en-US" sz="1400" dirty="0">
                <a:solidFill>
                  <a:schemeClr val="bg1"/>
                </a:solidFill>
                <a:hlinkClick r:id="rId4"/>
              </a:rPr>
              <a:t>www.artificial-gravity.com/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A. </a:t>
            </a:r>
            <a:r>
              <a:rPr lang="en-US" sz="1400" dirty="0" err="1" smtClean="0">
                <a:solidFill>
                  <a:schemeClr val="bg1"/>
                </a:solidFill>
              </a:rPr>
              <a:t>Graybiel</a:t>
            </a:r>
            <a:r>
              <a:rPr lang="en-US" sz="1400" dirty="0">
                <a:solidFill>
                  <a:schemeClr val="bg1"/>
                </a:solidFill>
              </a:rPr>
              <a:t>, B. Clark, and J. </a:t>
            </a:r>
            <a:r>
              <a:rPr lang="en-US" sz="1400" dirty="0" err="1">
                <a:solidFill>
                  <a:schemeClr val="bg1"/>
                </a:solidFill>
              </a:rPr>
              <a:t>Zarriello</a:t>
            </a:r>
            <a:r>
              <a:rPr lang="en-US" sz="1400" dirty="0">
                <a:solidFill>
                  <a:schemeClr val="bg1"/>
                </a:solidFill>
              </a:rPr>
              <a:t>, “Observations on Human Subjects Living in a “Slow Rotation Room” for Periods of Two Days,” Archives of Neurology, 3, 55-73, 1960.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F. </a:t>
            </a:r>
            <a:r>
              <a:rPr lang="en-US" sz="1400" dirty="0" err="1">
                <a:solidFill>
                  <a:schemeClr val="bg1"/>
                </a:solidFill>
              </a:rPr>
              <a:t>Guedry</a:t>
            </a:r>
            <a:r>
              <a:rPr lang="en-US" sz="1400" dirty="0">
                <a:solidFill>
                  <a:schemeClr val="bg1"/>
                </a:solidFill>
              </a:rPr>
              <a:t>, R. Kennedy, C. Harris, and A. </a:t>
            </a:r>
            <a:r>
              <a:rPr lang="en-US" sz="1400" dirty="0" err="1">
                <a:solidFill>
                  <a:schemeClr val="bg1"/>
                </a:solidFill>
              </a:rPr>
              <a:t>Graybiel</a:t>
            </a:r>
            <a:r>
              <a:rPr lang="en-US" sz="1400" dirty="0">
                <a:solidFill>
                  <a:schemeClr val="bg1"/>
                </a:solidFill>
              </a:rPr>
              <a:t>, “Human Performance During Two Weeks in a Room Rotating at Three RPM,” NASA and US Naval School of Aviation Medicine Joint Report, 1962.</a:t>
            </a:r>
          </a:p>
          <a:p>
            <a:pPr marL="0" indent="0" eaLnBrk="1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800" u="sng" dirty="0" smtClean="0"/>
              <a:t>Concepts for artificial gravity facilities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D.D. Lang and R.K.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Nolting</a:t>
            </a:r>
            <a:r>
              <a:rPr lang="en-US" altLang="en-US" sz="1400" dirty="0" smtClean="0">
                <a:solidFill>
                  <a:schemeClr val="bg1"/>
                </a:solidFill>
              </a:rPr>
              <a:t>, “Operations with Tethered Space Vehicles,” in proceedings of the Gemini summary conference, NASA SP-138, 1967; at </a:t>
            </a:r>
            <a:r>
              <a:rPr lang="en-US" altLang="en-US" sz="1400" dirty="0" smtClean="0">
                <a:solidFill>
                  <a:schemeClr val="bg1"/>
                </a:solidFill>
                <a:hlinkClick r:id="rId5"/>
              </a:rPr>
              <a:t>http://ntrs.nasa.gov/</a:t>
            </a:r>
            <a:r>
              <a:rPr lang="en-US" altLang="en-US" sz="1400" dirty="0" smtClean="0">
                <a:solidFill>
                  <a:schemeClr val="bg1"/>
                </a:solidFill>
              </a:rPr>
              <a:t> . See tether video at 6:40 &amp; 10:40 at </a:t>
            </a:r>
            <a:r>
              <a:rPr lang="en-US" altLang="en-US" sz="1400" dirty="0" smtClean="0">
                <a:hlinkClick r:id="rId6"/>
              </a:rPr>
              <a:t>www.youtube.com/watch?v=j6EWMjgRTdg</a:t>
            </a:r>
            <a:r>
              <a:rPr lang="en-US" altLang="en-US" sz="1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K. Sorensen, “A Tether-Based Variable-Gravity Research Facility Concept,” 53rd JANNAF Prop. Meeting, 2005.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B.K.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Joosten</a:t>
            </a:r>
            <a:r>
              <a:rPr lang="en-US" altLang="en-US" sz="1400" dirty="0" smtClean="0">
                <a:solidFill>
                  <a:schemeClr val="bg1"/>
                </a:solidFill>
              </a:rPr>
              <a:t>, “Preliminary Assessment of Artificial Gravity Impacts to Deep-Space Vehicle Design,” JSC-</a:t>
            </a:r>
            <a:r>
              <a:rPr lang="nn-NO" altLang="en-US" sz="1400" dirty="0" smtClean="0">
                <a:solidFill>
                  <a:schemeClr val="bg1"/>
                </a:solidFill>
              </a:rPr>
              <a:t>63743, NASA, 2007; available at </a:t>
            </a:r>
            <a:r>
              <a:rPr lang="nn-NO" altLang="en-US" sz="1400" dirty="0" smtClean="0">
                <a:solidFill>
                  <a:schemeClr val="bg1"/>
                </a:solidFill>
                <a:hlinkClick r:id="rId5"/>
              </a:rPr>
              <a:t>http://ntrs.nasa.gov/</a:t>
            </a:r>
            <a:endParaRPr lang="nn-NO" altLang="en-US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bg1"/>
                </a:solidFill>
              </a:rPr>
              <a:t>J. Carroll, “Design Concepts for a Manned Artificial Gravity Research Facility,” paper IAC-10-D1.1.4, Prague, Sept-Oct 2010. </a:t>
            </a:r>
          </a:p>
          <a:p>
            <a:pPr marL="0" indent="0">
              <a:lnSpc>
                <a:spcPct val="95000"/>
              </a:lnSpc>
              <a:spcBef>
                <a:spcPts val="1600"/>
              </a:spcBef>
              <a:spcAft>
                <a:spcPts val="400"/>
              </a:spcAft>
              <a:buFontTx/>
              <a:buNone/>
              <a:defRPr/>
            </a:pPr>
            <a:r>
              <a:rPr lang="en-US" altLang="en-US" sz="1800" u="sng" dirty="0" smtClean="0"/>
              <a:t>Food production and other recycling concepts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Kalbacher</a:t>
            </a:r>
            <a:r>
              <a:rPr lang="en-US" sz="1400" dirty="0">
                <a:solidFill>
                  <a:schemeClr val="bg1"/>
                </a:solidFill>
              </a:rPr>
              <a:t> de Marquez and E. Marquez-Gonzalez. "Aquaponics: An Option for In-situ Production of Mission Consumables</a:t>
            </a:r>
            <a:r>
              <a:rPr lang="en-US" sz="1400" dirty="0" smtClean="0">
                <a:solidFill>
                  <a:schemeClr val="bg1"/>
                </a:solidFill>
              </a:rPr>
              <a:t>", 9th </a:t>
            </a:r>
            <a:r>
              <a:rPr lang="en-US" sz="1400" dirty="0">
                <a:solidFill>
                  <a:schemeClr val="bg1"/>
                </a:solidFill>
              </a:rPr>
              <a:t>Symposium on Space Resource Utilization,” AIAA 2016-0720, AIAA SciTech, San Diego, 2016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N. </a:t>
            </a:r>
            <a:r>
              <a:rPr lang="en-US" sz="1400" dirty="0" err="1">
                <a:solidFill>
                  <a:schemeClr val="bg1"/>
                </a:solidFill>
              </a:rPr>
              <a:t>Katayamaa</a:t>
            </a:r>
            <a:r>
              <a:rPr lang="en-US" sz="1400" dirty="0">
                <a:solidFill>
                  <a:schemeClr val="bg1"/>
                </a:solidFill>
              </a:rPr>
              <a:t>, Y. </a:t>
            </a:r>
            <a:r>
              <a:rPr lang="en-US" sz="1400" dirty="0" err="1">
                <a:solidFill>
                  <a:schemeClr val="bg1"/>
                </a:solidFill>
              </a:rPr>
              <a:t>Ishikawab</a:t>
            </a:r>
            <a:r>
              <a:rPr lang="en-US" sz="1400" dirty="0">
                <a:solidFill>
                  <a:schemeClr val="bg1"/>
                </a:solidFill>
              </a:rPr>
              <a:t>, M. </a:t>
            </a:r>
            <a:r>
              <a:rPr lang="en-US" sz="1400" dirty="0" err="1">
                <a:solidFill>
                  <a:schemeClr val="bg1"/>
                </a:solidFill>
              </a:rPr>
              <a:t>Takaokic</a:t>
            </a:r>
            <a:r>
              <a:rPr lang="en-US" sz="1400" dirty="0">
                <a:solidFill>
                  <a:schemeClr val="bg1"/>
                </a:solidFill>
              </a:rPr>
              <a:t>, M. </a:t>
            </a:r>
            <a:r>
              <a:rPr lang="en-US" sz="1400" dirty="0" err="1">
                <a:solidFill>
                  <a:schemeClr val="bg1"/>
                </a:solidFill>
              </a:rPr>
              <a:t>Yamashitad</a:t>
            </a:r>
            <a:r>
              <a:rPr lang="en-US" sz="1400" dirty="0">
                <a:solidFill>
                  <a:schemeClr val="bg1"/>
                </a:solidFill>
              </a:rPr>
              <a:t>, S. </a:t>
            </a:r>
            <a:r>
              <a:rPr lang="en-US" sz="1400" dirty="0" err="1">
                <a:solidFill>
                  <a:schemeClr val="bg1"/>
                </a:solidFill>
              </a:rPr>
              <a:t>Nakayamae</a:t>
            </a:r>
            <a:r>
              <a:rPr lang="en-US" sz="1400" dirty="0">
                <a:solidFill>
                  <a:schemeClr val="bg1"/>
                </a:solidFill>
              </a:rPr>
              <a:t>, K. </a:t>
            </a:r>
            <a:r>
              <a:rPr lang="en-US" sz="1400" dirty="0" err="1">
                <a:solidFill>
                  <a:schemeClr val="bg1"/>
                </a:solidFill>
              </a:rPr>
              <a:t>Kiguchif</a:t>
            </a:r>
            <a:r>
              <a:rPr lang="en-US" sz="1400" dirty="0">
                <a:solidFill>
                  <a:schemeClr val="bg1"/>
                </a:solidFill>
              </a:rPr>
              <a:t>, R. </a:t>
            </a:r>
            <a:r>
              <a:rPr lang="en-US" sz="1400" dirty="0" err="1">
                <a:solidFill>
                  <a:schemeClr val="bg1"/>
                </a:solidFill>
              </a:rPr>
              <a:t>Kokg</a:t>
            </a:r>
            <a:r>
              <a:rPr lang="en-US" sz="1400" dirty="0">
                <a:solidFill>
                  <a:schemeClr val="bg1"/>
                </a:solidFill>
              </a:rPr>
              <a:t>, H. </a:t>
            </a:r>
            <a:r>
              <a:rPr lang="en-US" sz="1400" dirty="0" err="1">
                <a:solidFill>
                  <a:schemeClr val="bg1"/>
                </a:solidFill>
              </a:rPr>
              <a:t>Wadah</a:t>
            </a:r>
            <a:r>
              <a:rPr lang="en-US" sz="1400" dirty="0">
                <a:solidFill>
                  <a:schemeClr val="bg1"/>
                </a:solidFill>
              </a:rPr>
              <a:t>, J. </a:t>
            </a:r>
            <a:r>
              <a:rPr lang="en-US" sz="1400" dirty="0" err="1">
                <a:solidFill>
                  <a:schemeClr val="bg1"/>
                </a:solidFill>
              </a:rPr>
              <a:t>Mitsuhashih</a:t>
            </a:r>
            <a:r>
              <a:rPr lang="en-US" sz="1400" dirty="0">
                <a:solidFill>
                  <a:schemeClr val="bg1"/>
                </a:solidFill>
              </a:rPr>
              <a:t>, Space Agriculture Task Force, “Entomophagy: a key to space agriculture,” in Adv. in Space Research, 41:5, 701-705, 2008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H. Jones, </a:t>
            </a:r>
            <a:r>
              <a:rPr lang="en-US" sz="1400" dirty="0" smtClean="0">
                <a:solidFill>
                  <a:schemeClr val="bg1"/>
                </a:solidFill>
              </a:rPr>
              <a:t>“Would </a:t>
            </a:r>
            <a:r>
              <a:rPr lang="en-US" sz="1400" dirty="0">
                <a:solidFill>
                  <a:schemeClr val="bg1"/>
                </a:solidFill>
              </a:rPr>
              <a:t>Current International Space Station (ISS) Recycling Life Support Systems Save Mass on a Mars Transit?” </a:t>
            </a:r>
            <a:r>
              <a:rPr lang="en-US" sz="1400" dirty="0" smtClean="0">
                <a:solidFill>
                  <a:schemeClr val="bg1"/>
                </a:solidFill>
              </a:rPr>
              <a:t> ICES-2017-85, available at: 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https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://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ntrs.nasa.gov/archive/nasa/casi.ntrs.nasa.gov/20170007268.pdf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J</a:t>
            </a:r>
            <a:r>
              <a:rPr lang="en-US" sz="1400" dirty="0">
                <a:solidFill>
                  <a:schemeClr val="bg1"/>
                </a:solidFill>
              </a:rPr>
              <a:t>. Carroll, "</a:t>
            </a:r>
            <a:r>
              <a:rPr lang="en-US" sz="1400" dirty="0">
                <a:solidFill>
                  <a:schemeClr val="bg1"/>
                </a:solidFill>
                <a:hlinkClick r:id="rId8"/>
              </a:rPr>
              <a:t>Potential on Orbit Uses of Aluminum from the External Tank,</a:t>
            </a:r>
            <a:r>
              <a:rPr lang="en-US" sz="1400" dirty="0">
                <a:solidFill>
                  <a:schemeClr val="bg1"/>
                </a:solidFill>
              </a:rPr>
              <a:t>" AIAA/GNOS paper 83-006, Sept. 1983.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4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2070101" y="4996544"/>
            <a:ext cx="7607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Basis of this presentation.  Has far more on facility concepts. </a:t>
            </a:r>
            <a:r>
              <a:rPr lang="en-US" altLang="en-US" sz="1400" i="1" dirty="0" smtClean="0"/>
              <a:t>Available at </a:t>
            </a:r>
            <a:r>
              <a:rPr lang="en-US" altLang="en-US" sz="1400" dirty="0">
                <a:solidFill>
                  <a:schemeClr val="bg1"/>
                </a:solidFill>
                <a:hlinkClick r:id="rId4"/>
              </a:rPr>
              <a:t>www.artificial-gravity.com/</a:t>
            </a:r>
            <a:r>
              <a:rPr lang="en-US" altLang="en-US" sz="1400" i="1" dirty="0"/>
              <a:t>.</a:t>
            </a:r>
          </a:p>
        </p:txBody>
      </p:sp>
      <p:cxnSp>
        <p:nvCxnSpPr>
          <p:cNvPr id="25605" name="Straight Arrow Connector 3"/>
          <p:cNvCxnSpPr>
            <a:cxnSpLocks noChangeShapeType="1"/>
          </p:cNvCxnSpPr>
          <p:nvPr/>
        </p:nvCxnSpPr>
        <p:spPr bwMode="auto">
          <a:xfrm flipH="1" flipV="1">
            <a:off x="1885950" y="5071156"/>
            <a:ext cx="304800" cy="74613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Why Is </a:t>
            </a:r>
            <a:r>
              <a:rPr lang="en-US" altLang="en-US" sz="3800" u="sng" dirty="0" smtClean="0"/>
              <a:t>Partial</a:t>
            </a:r>
            <a:r>
              <a:rPr lang="en-US" altLang="en-US" sz="3800" dirty="0" smtClean="0"/>
              <a:t> Gravity Important for Humans?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629" y="939800"/>
            <a:ext cx="9348171" cy="1981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charset="0"/>
              </a:rPr>
              <a:t>1.  We know 1 gee is ok but micro-gee causes </a:t>
            </a:r>
            <a:r>
              <a:rPr lang="en-US" altLang="en-US" sz="2800" b="1" i="1" dirty="0" smtClean="0">
                <a:cs typeface="Times New Roman" charset="0"/>
              </a:rPr>
              <a:t>many</a:t>
            </a:r>
            <a:r>
              <a:rPr lang="en-US" altLang="en-US" sz="2800" dirty="0" smtClean="0">
                <a:cs typeface="Times New Roman" charset="0"/>
              </a:rPr>
              <a:t> problems.</a:t>
            </a:r>
          </a:p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buAutoNum type="arabicPeriod" startAt="2"/>
            </a:pPr>
            <a:r>
              <a:rPr lang="en-US" altLang="en-US" sz="2800" dirty="0" smtClean="0">
                <a:cs typeface="Times New Roman" charset="0"/>
              </a:rPr>
              <a:t>Bodies with partial gravity are more accessible &amp; practical!</a:t>
            </a:r>
          </a:p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buAutoNum type="arabicPeriod" startAt="2"/>
            </a:pPr>
            <a:r>
              <a:rPr lang="en-US" altLang="en-US" sz="2800" dirty="0" smtClean="0">
                <a:cs typeface="Times New Roman" charset="0"/>
              </a:rPr>
              <a:t>Partial gravity may also be good for free-space colonies.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charset="0"/>
              </a:rPr>
              <a:t>4.  Apollo showed no clear effect of 1</a:t>
            </a:r>
            <a:r>
              <a:rPr lang="en-US" altLang="en-US" sz="2800" b="1" dirty="0" smtClean="0">
                <a:cs typeface="Times New Roman" charset="0"/>
              </a:rPr>
              <a:t>/</a:t>
            </a:r>
            <a:r>
              <a:rPr lang="en-US" altLang="en-US" sz="2800" dirty="0" smtClean="0">
                <a:cs typeface="Times New Roman" charset="0"/>
              </a:rPr>
              <a:t>6 vs </a:t>
            </a: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m</a:t>
            </a:r>
            <a:r>
              <a:rPr lang="en-US" altLang="en-US" sz="2800" dirty="0" smtClean="0">
                <a:cs typeface="Times New Roman" charset="0"/>
              </a:rPr>
              <a:t>-gee in 1-3 days.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cs typeface="Times New Roman" charset="0"/>
              </a:rPr>
              <a:t>5.  We don’t know </a:t>
            </a:r>
            <a:r>
              <a:rPr lang="en-US" altLang="en-US" sz="2800" u="sng" dirty="0" smtClean="0">
                <a:cs typeface="Times New Roman" charset="0"/>
              </a:rPr>
              <a:t>whether </a:t>
            </a:r>
            <a:r>
              <a:rPr lang="en-US" altLang="en-US" sz="2800" b="1" i="1" u="sng" dirty="0" smtClean="0">
                <a:cs typeface="Times New Roman" charset="0"/>
              </a:rPr>
              <a:t>or</a:t>
            </a:r>
            <a:r>
              <a:rPr lang="en-US" altLang="en-US" sz="2800" u="sng" dirty="0" smtClean="0">
                <a:cs typeface="Times New Roman" charset="0"/>
              </a:rPr>
              <a:t> how</a:t>
            </a:r>
            <a:r>
              <a:rPr lang="en-US" altLang="en-US" sz="2800" dirty="0" smtClean="0">
                <a:cs typeface="Times New Roman" charset="0"/>
              </a:rPr>
              <a:t> we can </a:t>
            </a:r>
            <a:r>
              <a:rPr lang="en-US" altLang="en-US" sz="2800" u="sng" dirty="0" smtClean="0">
                <a:cs typeface="Times New Roman" charset="0"/>
              </a:rPr>
              <a:t>settle</a:t>
            </a:r>
            <a:r>
              <a:rPr lang="en-US" altLang="en-US" sz="2800" dirty="0" smtClean="0">
                <a:cs typeface="Times New Roman" charset="0"/>
              </a:rPr>
              <a:t> in </a:t>
            </a:r>
            <a:r>
              <a:rPr lang="en-US" altLang="en-US" sz="2800" b="1" dirty="0" smtClean="0">
                <a:cs typeface="Times New Roman" charset="0"/>
              </a:rPr>
              <a:t>&lt;</a:t>
            </a:r>
            <a:r>
              <a:rPr lang="en-US" altLang="en-US" sz="2800" dirty="0" smtClean="0">
                <a:cs typeface="Times New Roman" charset="0"/>
              </a:rPr>
              <a:t>1 gee!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390900"/>
            <a:ext cx="6297258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Questions for Early Partial Gravity Bio Research</a:t>
            </a:r>
          </a:p>
        </p:txBody>
      </p:sp>
      <p:sp>
        <p:nvSpPr>
          <p:cNvPr id="5124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804863" y="969963"/>
            <a:ext cx="8623300" cy="6172200"/>
          </a:xfrm>
        </p:spPr>
        <p:txBody>
          <a:bodyPr/>
          <a:lstStyle/>
          <a:p>
            <a:pPr marL="685800" indent="-685800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Questions critical to planning realistic settlements:</a:t>
            </a:r>
            <a:endParaRPr lang="en-US" altLang="en-US" sz="600" b="1" u="sng" dirty="0" smtClean="0">
              <a:cs typeface="Times New Roman" charset="0"/>
            </a:endParaRP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1.  Can people stay healthy for years—and years later? 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2.  Do rodents </a:t>
            </a:r>
            <a:r>
              <a:rPr lang="en-US" altLang="en-US" sz="2500" dirty="0" smtClean="0">
                <a:solidFill>
                  <a:schemeClr val="bg1"/>
                </a:solidFill>
                <a:cs typeface="Times New Roman" charset="0"/>
              </a:rPr>
              <a:t>&amp;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primates reproduce normally in low gravity?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3.  Can primates raised in low gravity adapt to earth gravity?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4.  What crops </a:t>
            </a:r>
            <a:r>
              <a:rPr lang="en-US" altLang="en-US" sz="2600" u="sng" dirty="0" smtClean="0">
                <a:solidFill>
                  <a:schemeClr val="bg1"/>
                </a:solidFill>
                <a:cs typeface="Times New Roman" charset="0"/>
              </a:rPr>
              <a:t>and ecosystems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may be best to use off earth?</a:t>
            </a:r>
          </a:p>
          <a:p>
            <a:pPr marL="685800" indent="-68580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endParaRPr lang="en-US" altLang="en-US" sz="1200" dirty="0" smtClean="0">
              <a:cs typeface="Times New Roman" charset="0"/>
            </a:endParaRPr>
          </a:p>
          <a:p>
            <a:pPr marL="685800" indent="-685800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Nearer-term manned exploration issues: </a:t>
            </a:r>
            <a:r>
              <a:rPr lang="en-US" altLang="en-US" sz="3000" b="1" u="sng" dirty="0" smtClean="0">
                <a:solidFill>
                  <a:srgbClr val="000000"/>
                </a:solidFill>
                <a:cs typeface="Times New Roman" charset="0"/>
              </a:rPr>
              <a:t> </a:t>
            </a:r>
            <a:endParaRPr lang="en-US" altLang="en-US" sz="600" b="1" u="sng" dirty="0" smtClean="0">
              <a:cs typeface="Times New Roman" charset="0"/>
            </a:endParaRP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5.  How much gravity should we use cruising to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from Mars? 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6.  How much gravity should we use on-station near NEOs?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7.  What spin rates and </a:t>
            </a:r>
            <a:r>
              <a:rPr lang="en-US" altLang="en-US" sz="2600" dirty="0" err="1" smtClean="0">
                <a:solidFill>
                  <a:schemeClr val="bg1"/>
                </a:solidFill>
                <a:cs typeface="Times New Roman" charset="0"/>
              </a:rPr>
              <a:t>hab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designs are best for cruise?</a:t>
            </a: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8.  What countermeasures are needed on the Moon or Mars? </a:t>
            </a:r>
          </a:p>
          <a:p>
            <a:pPr marL="685800" indent="-68580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endParaRPr lang="en-US" altLang="en-US" sz="1000" dirty="0" smtClean="0">
              <a:cs typeface="Times New Roman" charset="0"/>
            </a:endParaRPr>
          </a:p>
          <a:p>
            <a:pPr marL="685800" indent="-685800"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000" u="sng" dirty="0" smtClean="0">
                <a:cs typeface="Times New Roman" charset="0"/>
              </a:rPr>
              <a:t>Other: </a:t>
            </a:r>
            <a:r>
              <a:rPr lang="en-US" altLang="en-US" sz="3000" b="1" u="sng" dirty="0" smtClean="0">
                <a:solidFill>
                  <a:srgbClr val="000000"/>
                </a:solidFill>
                <a:cs typeface="Times New Roman" charset="0"/>
              </a:rPr>
              <a:t> </a:t>
            </a:r>
            <a:endParaRPr lang="en-US" altLang="en-US" sz="600" b="1" u="sng" dirty="0" smtClean="0">
              <a:cs typeface="Times New Roman" charset="0"/>
            </a:endParaRPr>
          </a:p>
          <a:p>
            <a:pPr marL="22860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9.  What can we learn from ISS’s small-sample centrifuges?</a:t>
            </a:r>
          </a:p>
          <a:p>
            <a:pPr marL="91440" indent="-411480" eaLnBrk="1" hangingPunct="1">
              <a:spcBef>
                <a:spcPct val="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10.  What conventional wisdom is wrong about key crops?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Where Should We </a:t>
            </a:r>
            <a:r>
              <a:rPr lang="en-US" altLang="en-US" sz="3600" u="sng" dirty="0" smtClean="0"/>
              <a:t>Start</a:t>
            </a:r>
            <a:r>
              <a:rPr lang="en-US" altLang="en-US" sz="3600" dirty="0" smtClean="0"/>
              <a:t> Partial-Gravity Studies?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2" y="1028700"/>
            <a:ext cx="9002712" cy="5880100"/>
          </a:xfrm>
        </p:spPr>
        <p:txBody>
          <a:bodyPr/>
          <a:lstStyle/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A spinning facility in LEO? (co-orbiting with the ISS?)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Lowest facility launch &amp; support costs; hours travel each way 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-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Easiest and quickest sample return &amp; experiment iteration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Lowest cosmic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+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trapped radiation doses (but still an issue!)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-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If useful, could support crew adaptation on way to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/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from ISS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000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A spinning facility at L1, or elsewhere in deep space?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-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Travel time days to weeks, not many months as with Mars</a:t>
            </a:r>
            <a:endParaRPr lang="en-US" altLang="en-US" sz="2600" u="sng" dirty="0" smtClean="0"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cs typeface="Times New Roman" charset="0"/>
              </a:rPr>
              <a:t>-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  Highest cosmic ray</a:t>
            </a:r>
            <a:r>
              <a:rPr lang="en-US" altLang="en-US" sz="12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+</a:t>
            </a:r>
            <a:r>
              <a:rPr lang="en-US" altLang="en-US" sz="12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solar-flare radiation doses; hard to shield!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chemeClr val="bg1"/>
              </a:solidFill>
              <a:cs typeface="Times New Roman" charset="0"/>
            </a:endParaRP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u="sng" dirty="0" smtClean="0">
                <a:cs typeface="Times New Roman" charset="0"/>
              </a:rPr>
              <a:t>Moon or Mars base? (buried, for shielding)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Radiation limits surface time (live in lava tube) 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Travel times: days to moon; </a:t>
            </a:r>
            <a:r>
              <a:rPr lang="en-US" altLang="en-US" sz="2600" b="1" dirty="0" smtClean="0">
                <a:solidFill>
                  <a:schemeClr val="bg1"/>
                </a:solidFill>
                <a:cs typeface="Times New Roman" charset="0"/>
              </a:rPr>
              <a:t>&gt;</a:t>
            </a: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6 months to Mars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cs typeface="Times New Roman" charset="0"/>
              </a:rPr>
              <a:t>-  Easy access to local “soil”; sample return hard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27114"/>
          <a:stretch/>
        </p:blipFill>
        <p:spPr bwMode="auto">
          <a:xfrm>
            <a:off x="7418610" y="5029199"/>
            <a:ext cx="2436282" cy="204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6972300" y="7010400"/>
            <a:ext cx="3076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charset="0"/>
              </a:rPr>
              <a:t>www.undergroundgardens.com</a:t>
            </a:r>
            <a:endParaRPr lang="en-US" altLang="en-US" sz="1800" dirty="0"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077686"/>
            <a:ext cx="315916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Documents and Settings\joe\My Documents\My Pictures\Dumb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4413"/>
            <a:ext cx="102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1" y="1295400"/>
            <a:ext cx="8229600" cy="5522913"/>
          </a:xfrm>
        </p:spPr>
        <p:txBody>
          <a:bodyPr/>
          <a:lstStyle/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en-US" altLang="en-US" sz="2600" dirty="0" smtClean="0">
                <a:cs typeface="Times New Roman" charset="0"/>
              </a:rPr>
              <a:t>A rotating </a:t>
            </a:r>
            <a:r>
              <a:rPr lang="en-US" altLang="en-US" sz="2600" dirty="0">
                <a:cs typeface="Times New Roman" charset="0"/>
              </a:rPr>
              <a:t>facility in low earth orbit can </a:t>
            </a:r>
            <a:r>
              <a:rPr lang="en-US" altLang="en-US" sz="2600" dirty="0" smtClean="0">
                <a:cs typeface="Times New Roman" charset="0"/>
              </a:rPr>
              <a:t>provide any desired partial gravity levels, at far lower cost &amp; risk than setting up &amp; running facilities on the Moon &amp; Mars.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en-US" altLang="en-US" sz="2600" dirty="0" smtClean="0">
                <a:cs typeface="Times New Roman" charset="0"/>
              </a:rPr>
              <a:t>In particular, </a:t>
            </a:r>
            <a:r>
              <a:rPr lang="en-US" altLang="en-US" sz="2600" dirty="0" err="1" smtClean="0">
                <a:cs typeface="Times New Roman" charset="0"/>
              </a:rPr>
              <a:t>assymmetrical</a:t>
            </a:r>
            <a:r>
              <a:rPr lang="en-US" altLang="en-US" sz="2600" dirty="0" smtClean="0">
                <a:cs typeface="Times New Roman" charset="0"/>
              </a:rPr>
              <a:t> dumbbells with </a:t>
            </a:r>
            <a:r>
              <a:rPr lang="en-US" altLang="en-US" sz="2600" b="1" dirty="0" smtClean="0">
                <a:cs typeface="Times New Roman" charset="0"/>
              </a:rPr>
              <a:t>~</a:t>
            </a:r>
            <a:r>
              <a:rPr lang="en-US" altLang="en-US" sz="2600" dirty="0" smtClean="0">
                <a:cs typeface="Times New Roman" charset="0"/>
              </a:rPr>
              <a:t>7:3 mass ratio can provide both Moon and Mars gravity levels.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en-US" altLang="en-US" sz="2600" dirty="0" smtClean="0">
                <a:cs typeface="Times New Roman" charset="0"/>
              </a:rPr>
              <a:t>Such a facility can study the response of both humans and other bio systems (including crops) to the 2 partial gravity levels relevant to </a:t>
            </a:r>
            <a:r>
              <a:rPr lang="en-US" altLang="en-US" sz="2600" u="sng" dirty="0" smtClean="0">
                <a:cs typeface="Times New Roman" charset="0"/>
              </a:rPr>
              <a:t>8</a:t>
            </a:r>
            <a:r>
              <a:rPr lang="en-US" altLang="en-US" sz="2600" dirty="0" smtClean="0">
                <a:cs typeface="Times New Roman" charset="0"/>
              </a:rPr>
              <a:t> bodies in our solar system!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en-US" altLang="en-US" sz="2600" dirty="0" smtClean="0">
                <a:cs typeface="Times New Roman" charset="0"/>
              </a:rPr>
              <a:t>The major unknown is the allowable rotation rate, which drives the required length of the facility. Tether tests in crewed Dragon 2 vehicles may be able to determine this.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85738" y="149225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80963" y="624681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52413" y="4919663"/>
            <a:ext cx="58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charset="0"/>
              </a:rPr>
              <a:t>CM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Concept for a Partial Gravity Research Facility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Documents and Settings\joe\My Documents\My Pictures\Dumb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4413"/>
            <a:ext cx="102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9400" y="1038225"/>
            <a:ext cx="8259763" cy="6172200"/>
          </a:xfrm>
        </p:spPr>
        <p:txBody>
          <a:bodyPr/>
          <a:lstStyle/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600" dirty="0" smtClean="0">
                <a:cs typeface="Times New Roman" charset="0"/>
              </a:rPr>
              <a:t>A dumbbell layout allows a far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600" dirty="0" smtClean="0">
                <a:cs typeface="Times New Roman" charset="0"/>
              </a:rPr>
              <a:t>     larger radius and far lower Coriolis 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2600" dirty="0" smtClean="0">
                <a:cs typeface="Times New Roman" charset="0"/>
              </a:rPr>
              <a:t>     effects, with far lower total facility mass.  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en-US" altLang="en-US" sz="2600" dirty="0" smtClean="0">
                <a:cs typeface="Times New Roman" charset="0"/>
              </a:rPr>
              <a:t>An asymmetrical dumbbell can inherently provide the two most useful partial-gravity levels; one donut cannot.</a:t>
            </a: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en-US" altLang="en-US" sz="2600" dirty="0" smtClean="0">
                <a:cs typeface="Times New Roman" charset="0"/>
              </a:rPr>
              <a:t>One dumbbell “cabin” plus a used stage counterweight allow useful early tests and design refinements, while a donut isn’t usable until launch </a:t>
            </a:r>
            <a:r>
              <a:rPr lang="en-US" altLang="en-US" sz="2600" b="1" dirty="0" smtClean="0">
                <a:cs typeface="Times New Roman" charset="0"/>
              </a:rPr>
              <a:t>+ </a:t>
            </a:r>
            <a:r>
              <a:rPr lang="en-US" altLang="en-US" sz="2600" dirty="0" smtClean="0">
                <a:cs typeface="Times New Roman" charset="0"/>
              </a:rPr>
              <a:t>assembly are complete.</a:t>
            </a:r>
            <a:endParaRPr lang="en-US" altLang="en-US" sz="2600" dirty="0">
              <a:cs typeface="Times New Roman" charset="0"/>
            </a:endParaRP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en-US" altLang="en-US" sz="2600" dirty="0" smtClean="0">
                <a:cs typeface="Times New Roman" charset="0"/>
              </a:rPr>
              <a:t>Trapezes hanging outward can capture visiting vehicles from lower orbits, and target deorbit of passive payloads.  </a:t>
            </a:r>
            <a:endParaRPr lang="en-US" altLang="en-US" sz="2600" dirty="0">
              <a:cs typeface="Times New Roman" charset="0"/>
            </a:endParaRPr>
          </a:p>
          <a:p>
            <a:pPr marL="411480" indent="-411480" eaLnBrk="1" hangingPunct="1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en-US" altLang="en-US" sz="2600" dirty="0" smtClean="0">
                <a:cs typeface="Times New Roman" charset="0"/>
              </a:rPr>
              <a:t>A donut of usable size will cost so much that you will probably have to fly a dumbbell first, to </a:t>
            </a:r>
            <a:r>
              <a:rPr lang="en-US" altLang="en-US" sz="2600" b="1" i="1" dirty="0" smtClean="0">
                <a:cs typeface="Times New Roman" charset="0"/>
              </a:rPr>
              <a:t>sell</a:t>
            </a:r>
            <a:r>
              <a:rPr lang="en-US" altLang="en-US" sz="2600" dirty="0" smtClean="0">
                <a:cs typeface="Times New Roman" charset="0"/>
              </a:rPr>
              <a:t> the donut.</a:t>
            </a:r>
          </a:p>
          <a:p>
            <a:pPr marL="685800" indent="-685800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85738" y="1492250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Mars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80963" y="6246813"/>
            <a:ext cx="984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charset="0"/>
              </a:rPr>
              <a:t>Moon 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52413" y="4919663"/>
            <a:ext cx="58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charset="0"/>
              </a:rPr>
              <a:t>CM</a:t>
            </a: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-1379"/>
          <a:stretch>
            <a:fillRect/>
          </a:stretch>
        </p:blipFill>
        <p:spPr bwMode="auto">
          <a:xfrm>
            <a:off x="6960053" y="109538"/>
            <a:ext cx="3006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Advantages of Dumbbell over Donut</a:t>
            </a:r>
          </a:p>
        </p:txBody>
      </p:sp>
    </p:spTree>
    <p:extLst>
      <p:ext uri="{BB962C8B-B14F-4D97-AF65-F5344CB8AC3E}">
        <p14:creationId xmlns:p14="http://schemas.microsoft.com/office/powerpoint/2010/main" val="73027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381" r="-362" b="-381"/>
          <a:stretch>
            <a:fillRect/>
          </a:stretch>
        </p:blipFill>
        <p:spPr bwMode="auto">
          <a:xfrm>
            <a:off x="425450" y="974725"/>
            <a:ext cx="92964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9721850" cy="898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Spin Rate Drives Dumbbell Length </a:t>
            </a:r>
            <a:r>
              <a:rPr lang="en-US" altLang="en-US" sz="3600" u="sng" dirty="0" smtClean="0"/>
              <a:t>and</a:t>
            </a:r>
            <a:r>
              <a:rPr lang="en-US" altLang="en-US" sz="3600" dirty="0" smtClean="0"/>
              <a:t> Design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338388" y="1100138"/>
            <a:ext cx="175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2 rpm</a:t>
            </a:r>
            <a:r>
              <a:rPr lang="en-US" altLang="en-US" sz="2000" b="1"/>
              <a:t>,</a:t>
            </a:r>
            <a:r>
              <a:rPr lang="en-US" altLang="en-US" sz="2000"/>
              <a:t> 121m,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rigid modules: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373188" y="2746375"/>
            <a:ext cx="2273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/>
              <a:t>1.5 rpm</a:t>
            </a:r>
            <a:r>
              <a:rPr lang="en-US" altLang="en-US" sz="2000"/>
              <a:t>, 216m,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pressurized tunnels: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143000" y="3930650"/>
            <a:ext cx="4191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/>
              <a:t>1 rpm</a:t>
            </a:r>
            <a:r>
              <a:rPr lang="en-US" altLang="en-US" sz="2000"/>
              <a:t>, 486m, pressurized tunnels: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222375" y="5357813"/>
            <a:ext cx="3962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/>
              <a:t>0.55 rpm</a:t>
            </a:r>
            <a:r>
              <a:rPr lang="en-US" altLang="en-US" sz="2000"/>
              <a:t>, 1600m: tunnels + cables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578850" y="1136650"/>
            <a:ext cx="121126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Lunar cabins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306388" y="1136650"/>
            <a:ext cx="12573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Mars cabins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8577263" y="2798763"/>
            <a:ext cx="1371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IP view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OOP view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5879194" y="2005013"/>
            <a:ext cx="865188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Spin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axis</a:t>
            </a:r>
          </a:p>
        </p:txBody>
      </p:sp>
      <p:cxnSp>
        <p:nvCxnSpPr>
          <p:cNvPr id="10252" name="Straight Arrow Connector 2"/>
          <p:cNvCxnSpPr>
            <a:cxnSpLocks noChangeShapeType="1"/>
          </p:cNvCxnSpPr>
          <p:nvPr/>
        </p:nvCxnSpPr>
        <p:spPr bwMode="auto">
          <a:xfrm>
            <a:off x="1568450" y="1587500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Straight Arrow Connector 14"/>
          <p:cNvCxnSpPr>
            <a:cxnSpLocks noChangeShapeType="1"/>
          </p:cNvCxnSpPr>
          <p:nvPr/>
        </p:nvCxnSpPr>
        <p:spPr bwMode="auto">
          <a:xfrm rot="1680000">
            <a:off x="1470025" y="1911350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Straight Arrow Connector 15"/>
          <p:cNvCxnSpPr>
            <a:cxnSpLocks noChangeShapeType="1"/>
          </p:cNvCxnSpPr>
          <p:nvPr/>
        </p:nvCxnSpPr>
        <p:spPr bwMode="auto">
          <a:xfrm>
            <a:off x="1322388" y="1987550"/>
            <a:ext cx="0" cy="350838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Straight Arrow Connector 16"/>
          <p:cNvCxnSpPr>
            <a:cxnSpLocks noChangeShapeType="1"/>
          </p:cNvCxnSpPr>
          <p:nvPr/>
        </p:nvCxnSpPr>
        <p:spPr bwMode="auto">
          <a:xfrm rot="10800000">
            <a:off x="8450263" y="2963863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Straight Arrow Connector 17"/>
          <p:cNvCxnSpPr>
            <a:cxnSpLocks noChangeShapeType="1"/>
          </p:cNvCxnSpPr>
          <p:nvPr/>
        </p:nvCxnSpPr>
        <p:spPr bwMode="auto">
          <a:xfrm rot="8400000">
            <a:off x="8312150" y="2044700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7" name="Straight Arrow Connector 18"/>
          <p:cNvCxnSpPr>
            <a:cxnSpLocks noChangeShapeType="1"/>
          </p:cNvCxnSpPr>
          <p:nvPr/>
        </p:nvCxnSpPr>
        <p:spPr bwMode="auto">
          <a:xfrm rot="5700000">
            <a:off x="8491538" y="2179638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8" name="Text Box 10"/>
          <p:cNvSpPr txBox="1">
            <a:spLocks noChangeArrowheads="1"/>
          </p:cNvSpPr>
          <p:nvPr/>
        </p:nvSpPr>
        <p:spPr bwMode="auto">
          <a:xfrm>
            <a:off x="935038" y="6805613"/>
            <a:ext cx="8177212" cy="425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/>
              <a:t>A = </a:t>
            </a:r>
            <a:r>
              <a:rPr lang="en-US" altLang="en-US" sz="2400" b="1" i="1">
                <a:latin typeface="Symbol" pitchFamily="18" charset="2"/>
              </a:rPr>
              <a:t>w</a:t>
            </a:r>
            <a:r>
              <a:rPr lang="en-US" altLang="en-US" sz="2400" b="1" i="1" baseline="32000"/>
              <a:t>2</a:t>
            </a:r>
            <a:r>
              <a:rPr lang="en-US" altLang="en-US" sz="2400" b="1" i="1"/>
              <a:t>r, so for half the spin rate, you need a </a:t>
            </a:r>
            <a:r>
              <a:rPr lang="en-US" altLang="en-US" sz="2400" b="1" i="1" u="sng"/>
              <a:t>4X</a:t>
            </a:r>
            <a:r>
              <a:rPr lang="en-US" altLang="en-US" sz="2400" b="1" i="1"/>
              <a:t> longer facility! </a:t>
            </a:r>
          </a:p>
        </p:txBody>
      </p:sp>
      <p:cxnSp>
        <p:nvCxnSpPr>
          <p:cNvPr id="10259" name="Straight Arrow Connector 16"/>
          <p:cNvCxnSpPr>
            <a:cxnSpLocks noChangeShapeType="1"/>
          </p:cNvCxnSpPr>
          <p:nvPr/>
        </p:nvCxnSpPr>
        <p:spPr bwMode="auto">
          <a:xfrm rot="10800000">
            <a:off x="8281988" y="1820863"/>
            <a:ext cx="38100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Straight Arrow Connector 16"/>
          <p:cNvCxnSpPr>
            <a:cxnSpLocks noChangeShapeType="1"/>
          </p:cNvCxnSpPr>
          <p:nvPr/>
        </p:nvCxnSpPr>
        <p:spPr bwMode="auto">
          <a:xfrm flipH="1">
            <a:off x="8478838" y="3516313"/>
            <a:ext cx="184150" cy="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7" descr="C:\Documents and Settings\joe\My Documents\My Pictures\Dumb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077913"/>
            <a:ext cx="99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9721850" cy="898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Key Unknown: Spin Rate (&amp; Tunnel Length!)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082800" y="1143000"/>
            <a:ext cx="7680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dirty="0" smtClean="0">
                <a:cs typeface="Times New Roman" charset="0"/>
              </a:rPr>
              <a:t>We really don’t know what rotation rates are reasonable, since ground-based rotating rooms have </a:t>
            </a:r>
            <a:r>
              <a:rPr lang="en-US" altLang="en-US" sz="2600" b="1" i="1" dirty="0" smtClean="0">
                <a:cs typeface="Times New Roman" charset="0"/>
              </a:rPr>
              <a:t>very</a:t>
            </a:r>
            <a:r>
              <a:rPr lang="en-US" altLang="en-US" sz="2600" dirty="0" smtClean="0">
                <a:cs typeface="Times New Roman" charset="0"/>
              </a:rPr>
              <a:t> different effects. We need tests of rotation &amp; Coriolis sensitivity </a:t>
            </a:r>
            <a:r>
              <a:rPr lang="en-US" altLang="en-US" sz="2600" u="sng" dirty="0" smtClean="0">
                <a:cs typeface="Times New Roman" charset="0"/>
              </a:rPr>
              <a:t>relevant</a:t>
            </a:r>
            <a:r>
              <a:rPr lang="en-US" altLang="en-US" sz="2600" dirty="0" smtClean="0">
                <a:cs typeface="Times New Roman" charset="0"/>
              </a:rPr>
              <a:t> to spinning artificial-gravity facilities. Cutting the spin rate by half requires a 4X greater length, so we should consider designs for a </a:t>
            </a:r>
            <a:r>
              <a:rPr lang="en-US" altLang="en-US" sz="2600" u="sng" dirty="0" smtClean="0">
                <a:cs typeface="Times New Roman" charset="0"/>
              </a:rPr>
              <a:t>wide</a:t>
            </a:r>
            <a:r>
              <a:rPr lang="en-US" altLang="en-US" sz="2600" dirty="0" smtClean="0">
                <a:cs typeface="Times New Roman" charset="0"/>
              </a:rPr>
              <a:t> range of lengths: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 smtClean="0">
              <a:cs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200" dirty="0" smtClean="0">
                <a:cs typeface="Times New Roman" charset="0"/>
              </a:rPr>
              <a:t>	    </a:t>
            </a:r>
            <a:r>
              <a:rPr lang="en-US" altLang="en-US" sz="3000" dirty="0" smtClean="0">
                <a:cs typeface="Times New Roman" charset="0"/>
              </a:rPr>
              <a:t>Some Options for Radial Structure</a:t>
            </a:r>
            <a:endParaRPr lang="en-US" altLang="en-US" sz="800" b="1" dirty="0" smtClean="0">
              <a:cs typeface="Times New Roman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u="sng" dirty="0" smtClean="0">
                <a:cs typeface="Times New Roman" charset="0"/>
              </a:rPr>
              <a:t>Spin rate</a:t>
            </a:r>
            <a:r>
              <a:rPr lang="en-US" altLang="en-US" sz="2400" dirty="0" smtClean="0">
                <a:cs typeface="Times New Roman" charset="0"/>
              </a:rPr>
              <a:t>     </a:t>
            </a:r>
            <a:r>
              <a:rPr lang="en-US" altLang="en-US" sz="2400" u="sng" dirty="0" smtClean="0">
                <a:cs typeface="Times New Roman" charset="0"/>
              </a:rPr>
              <a:t>Length</a:t>
            </a:r>
            <a:r>
              <a:rPr lang="en-US" altLang="en-US" sz="2400" dirty="0" smtClean="0">
                <a:cs typeface="Times New Roman" charset="0"/>
              </a:rPr>
              <a:t>   </a:t>
            </a:r>
            <a:r>
              <a:rPr lang="en-US" altLang="en-US" sz="2400" u="sng" dirty="0" smtClean="0">
                <a:cs typeface="Times New Roman" charset="0"/>
              </a:rPr>
              <a:t>Radial structure</a:t>
            </a:r>
            <a:r>
              <a:rPr lang="en-US" altLang="en-US" sz="2400" dirty="0" smtClean="0">
                <a:cs typeface="Times New Roman" charset="0"/>
              </a:rPr>
              <a:t>   </a:t>
            </a:r>
            <a:r>
              <a:rPr lang="en-US" altLang="en-US" sz="2400" u="sng" dirty="0" smtClean="0">
                <a:cs typeface="Times New Roman" charset="0"/>
              </a:rPr>
              <a:t>Key length-limiters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&gt;2.0  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rpm    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&lt;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120m   </a:t>
            </a:r>
            <a:r>
              <a:rPr lang="en-US" altLang="en-US" sz="8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Rigid modules        </a:t>
            </a:r>
            <a:r>
              <a:rPr lang="en-US" altLang="en-US" sz="6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Mass of radial modules</a:t>
            </a:r>
            <a:endParaRPr lang="en-US" altLang="en-US" sz="2200" b="1" u="sng" dirty="0" smtClean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&gt;</a:t>
            </a:r>
            <a:r>
              <a:rPr lang="en-US" altLang="en-US" sz="6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0.70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 rpm  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&lt;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1000m   </a:t>
            </a:r>
            <a:r>
              <a:rPr lang="en-US" altLang="en-US" sz="2200" dirty="0" err="1" smtClean="0">
                <a:solidFill>
                  <a:schemeClr val="bg1"/>
                </a:solidFill>
                <a:cs typeface="Times New Roman" charset="0"/>
              </a:rPr>
              <a:t>Airbeam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 tunnels     Tunnel area, impact risk</a:t>
            </a:r>
            <a:endParaRPr lang="en-US" altLang="en-US" sz="2200" b="1" u="sng" dirty="0" smtClean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&gt;</a:t>
            </a:r>
            <a:r>
              <a:rPr lang="en-US" altLang="en-US" sz="6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0.55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 rpm  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&lt;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1600m   Tunnels</a:t>
            </a:r>
            <a:r>
              <a:rPr lang="en-US" altLang="en-US" sz="10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+</a:t>
            </a:r>
            <a:r>
              <a:rPr lang="en-US" altLang="en-US" sz="6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cables     </a:t>
            </a:r>
            <a:r>
              <a:rPr lang="en-US" altLang="en-US" sz="12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Area; post-cut perigees</a:t>
            </a:r>
            <a:endParaRPr lang="en-US" altLang="en-US" sz="2200" b="1" u="sng" dirty="0" smtClean="0">
              <a:solidFill>
                <a:schemeClr val="bg1"/>
              </a:solidFill>
              <a:cs typeface="Times New Roman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&gt;</a:t>
            </a:r>
            <a:r>
              <a:rPr lang="en-US" altLang="en-US" sz="6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0.25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 rpm   </a:t>
            </a:r>
            <a:r>
              <a:rPr lang="en-US" altLang="en-US" sz="2200" b="1" dirty="0" smtClean="0">
                <a:solidFill>
                  <a:schemeClr val="bg1"/>
                </a:solidFill>
                <a:cs typeface="Times New Roman" charset="0"/>
              </a:rPr>
              <a:t>&lt;</a:t>
            </a:r>
            <a:r>
              <a:rPr lang="en-US" altLang="en-US" sz="4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8000m   Cables                    </a:t>
            </a:r>
            <a:r>
              <a:rPr lang="en-US" altLang="en-US" sz="1600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cs typeface="Times New Roman" charset="0"/>
              </a:rPr>
              <a:t>Cable mass;  ”     ” </a:t>
            </a:r>
          </a:p>
        </p:txBody>
      </p:sp>
      <p:sp>
        <p:nvSpPr>
          <p:cNvPr id="13317" name="Rectangle 65"/>
          <p:cNvSpPr>
            <a:spLocks noChangeArrowheads="1"/>
          </p:cNvSpPr>
          <p:nvPr/>
        </p:nvSpPr>
        <p:spPr bwMode="auto">
          <a:xfrm>
            <a:off x="88900" y="1143000"/>
            <a:ext cx="135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679450" indent="-679450" algn="l" defTabSz="1019175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1103313" indent="-593725" algn="l" defTabSz="1019175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528763" indent="-509588" algn="l" defTabSz="10191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952625" indent="-423863" algn="l" defTabSz="1019175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462213" indent="-423863" algn="l" defTabSz="1019175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9194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33766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8338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4291013" indent="-423863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charset="0"/>
              </a:rPr>
              <a:t>    Mars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charset="0"/>
              </a:rPr>
              <a:t>    node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34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charset="0"/>
              </a:rPr>
              <a:t>    (0.06g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charset="0"/>
              </a:rPr>
              <a:t>     node)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charset="0"/>
              </a:rPr>
              <a:t>   </a:t>
            </a:r>
            <a:r>
              <a:rPr lang="en-US" altLang="en-US" sz="2000" dirty="0">
                <a:cs typeface="Times New Roman" charset="0"/>
              </a:rPr>
              <a:t>  </a:t>
            </a:r>
            <a:r>
              <a:rPr lang="en-US" altLang="en-US" sz="2800" dirty="0">
                <a:cs typeface="Times New Roman" charset="0"/>
              </a:rPr>
              <a:t> </a:t>
            </a:r>
            <a:r>
              <a:rPr lang="en-US" altLang="en-US" sz="2000" dirty="0">
                <a:cs typeface="Times New Roman" charset="0"/>
              </a:rPr>
              <a:t>CM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3000" dirty="0">
              <a:cs typeface="Times New Roman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charset="0"/>
              </a:rPr>
              <a:t>Moon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charset="0"/>
              </a:rPr>
              <a:t> node </a:t>
            </a: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2071688" y="4702175"/>
            <a:ext cx="7634287" cy="2295525"/>
          </a:xfrm>
          <a:prstGeom prst="rect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1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AC Presentation">
  <a:themeElements>
    <a:clrScheme name="NIAC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IAC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IAC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C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C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C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C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C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C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AC Presentatio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IAC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Designs\NIAC Presentation.pot</Template>
  <TotalTime>33859</TotalTime>
  <Words>3211</Words>
  <Application>Microsoft Office PowerPoint</Application>
  <PresentationFormat>Custom</PresentationFormat>
  <Paragraphs>392</Paragraphs>
  <Slides>27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NIAC Presentation</vt:lpstr>
      <vt:lpstr>Living Beyond Earth,   in Partial Gravity   Mars Society Conference September 2017, UC Irvine</vt:lpstr>
      <vt:lpstr>A Remarkably Convenient Coincidence</vt:lpstr>
      <vt:lpstr>Why Is Partial Gravity Important for Humans?</vt:lpstr>
      <vt:lpstr>Questions for Early Partial Gravity Bio Research</vt:lpstr>
      <vt:lpstr>Where Should We Start Partial-Gravity Studies?</vt:lpstr>
      <vt:lpstr>Concept for a Partial Gravity Research Facility</vt:lpstr>
      <vt:lpstr>Advantages of Dumbbell over Donut</vt:lpstr>
      <vt:lpstr>Spin Rate Drives Dumbbell Length and Design</vt:lpstr>
      <vt:lpstr>The Key Unknown: Spin Rate (&amp; Tunnel Length!)</vt:lpstr>
      <vt:lpstr>Gemini-like Dragon Spin Sensitivity Tests</vt:lpstr>
      <vt:lpstr>What Module Diameter &amp; Layout(s) Should We Use?</vt:lpstr>
      <vt:lpstr>Key Dumbbell Part #1:  ~737-Size Hab Modules</vt:lpstr>
      <vt:lpstr>Key Dumbbell Part #2:  Inflatable Radial Tunnels</vt:lpstr>
      <vt:lpstr>Growing Food in Inflatable Radial Tunnels </vt:lpstr>
      <vt:lpstr>Conclusions </vt:lpstr>
      <vt:lpstr>Slow Spin Test of Gemini 11 + Agena  (90 sec)</vt:lpstr>
      <vt:lpstr>Backup Slides  </vt:lpstr>
      <vt:lpstr>Don’t Rotating-Room Tests Show What Spin Is OK?</vt:lpstr>
      <vt:lpstr>How Can We Find a Suitable Spin Rate?</vt:lpstr>
      <vt:lpstr>How About Other Gravity Levels &amp; Tests?</vt:lpstr>
      <vt:lpstr>What Else Can We Learn from Partial Gravity Bio?</vt:lpstr>
      <vt:lpstr>Facility Growth from 1 to 3 to 6 Cabins</vt:lpstr>
      <vt:lpstr>Facility Expansion from 6 to 14 Cabins</vt:lpstr>
      <vt:lpstr>Spinning Facilities as LEO Transport Hubs</vt:lpstr>
      <vt:lpstr>Two Operational Derivatives</vt:lpstr>
      <vt:lpstr>Earth-LEO-GEO-Moon-Mars DeltaVs</vt:lpstr>
      <vt:lpstr>Bibliography</vt:lpstr>
    </vt:vector>
  </TitlesOfParts>
  <Company>Tether Applications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the Future with Conical Carriers?</dc:title>
  <dc:creator>Joe Carroll</dc:creator>
  <cp:lastModifiedBy>Desktop</cp:lastModifiedBy>
  <cp:revision>3154</cp:revision>
  <cp:lastPrinted>2014-05-23T07:01:39Z</cp:lastPrinted>
  <dcterms:created xsi:type="dcterms:W3CDTF">2002-10-06T17:31:07Z</dcterms:created>
  <dcterms:modified xsi:type="dcterms:W3CDTF">2017-09-06T23:51:36Z</dcterms:modified>
</cp:coreProperties>
</file>